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9" r:id="rId3"/>
    <p:sldId id="277" r:id="rId4"/>
    <p:sldId id="278" r:id="rId5"/>
    <p:sldId id="279" r:id="rId6"/>
    <p:sldId id="268" r:id="rId7"/>
    <p:sldId id="280" r:id="rId8"/>
    <p:sldId id="281" r:id="rId9"/>
    <p:sldId id="282" r:id="rId10"/>
    <p:sldId id="271" r:id="rId11"/>
    <p:sldId id="285" r:id="rId12"/>
    <p:sldId id="284" r:id="rId13"/>
    <p:sldId id="286" r:id="rId14"/>
    <p:sldId id="287" r:id="rId15"/>
    <p:sldId id="275"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DeSantis" initials="ED" lastIdx="3" clrIdx="0">
    <p:extLst>
      <p:ext uri="{19B8F6BF-5375-455C-9EA6-DF929625EA0E}">
        <p15:presenceInfo xmlns:p15="http://schemas.microsoft.com/office/powerpoint/2012/main" userId="S::Emily.DeSantis@nysed.gov::a5a297fc-9796-4275-be81-863f2ba65e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63909-7C4A-D51E-0492-869CD9718F88}" v="622" dt="2021-09-20T16:03:22.478"/>
    <p1510:client id="{8076598D-3625-C844-9709-530480714382}" v="3597" dt="2021-09-17T16:59:23.720"/>
    <p1510:client id="{98CE630D-8DFA-F955-560E-52AC88EB6046}" v="8" dt="2021-09-20T15:28:50.483"/>
    <p1510:client id="{5B6E5FE2-20A4-D736-F0EA-21AA19CCF0DC}" v="621" dt="2021-09-21T13:53:37.613"/>
    <p1510:client id="{404CF71C-942F-9EBB-F881-1DA80AD1DB18}" v="6" dt="2021-09-21T14:31:11.671"/>
    <p1510:client id="{1096A49D-5EAD-4D51-A15C-4CE6B0AFA33C}" v="18" dt="2021-07-21T18:58:42.8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76"/>
    <p:restoredTop sz="94668"/>
  </p:normalViewPr>
  <p:slideViewPr>
    <p:cSldViewPr snapToGrid="0">
      <p:cViewPr varScale="1">
        <p:scale>
          <a:sx n="90" d="100"/>
          <a:sy n="90" d="100"/>
        </p:scale>
        <p:origin x="208" y="26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221B7-3671-449B-9AC5-16C29BD0F65F}" type="datetimeFigureOut">
              <a:rPr lang="en-US" smtClean="0"/>
              <a:t>9/22/21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9E164-49A5-4E9F-A2DC-BDF4A04696C6}" type="slidenum">
              <a:rPr lang="en-US" smtClean="0"/>
              <a:t>‹#›</a:t>
            </a:fld>
            <a:endParaRPr lang="en-US"/>
          </a:p>
        </p:txBody>
      </p:sp>
    </p:spTree>
    <p:extLst>
      <p:ext uri="{BB962C8B-B14F-4D97-AF65-F5344CB8AC3E}">
        <p14:creationId xmlns:p14="http://schemas.microsoft.com/office/powerpoint/2010/main" val="20764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99E164-49A5-4E9F-A2DC-BDF4A04696C6}" type="slidenum">
              <a:rPr lang="en-US" smtClean="0"/>
              <a:t>2</a:t>
            </a:fld>
            <a:endParaRPr lang="en-US"/>
          </a:p>
        </p:txBody>
      </p:sp>
    </p:spTree>
    <p:extLst>
      <p:ext uri="{BB962C8B-B14F-4D97-AF65-F5344CB8AC3E}">
        <p14:creationId xmlns:p14="http://schemas.microsoft.com/office/powerpoint/2010/main" val="81398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99E164-49A5-4E9F-A2DC-BDF4A04696C6}" type="slidenum">
              <a:rPr lang="en-US" smtClean="0"/>
              <a:t>10</a:t>
            </a:fld>
            <a:endParaRPr lang="en-US"/>
          </a:p>
        </p:txBody>
      </p:sp>
    </p:spTree>
    <p:extLst>
      <p:ext uri="{BB962C8B-B14F-4D97-AF65-F5344CB8AC3E}">
        <p14:creationId xmlns:p14="http://schemas.microsoft.com/office/powerpoint/2010/main" val="1776192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472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latin typeface="Century Gothic" panose="020B0502020202020204" pitchFamily="34" charset="0"/>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E99E0BE6-43EE-481F-B768-C59F288924FA}" type="datetimeFigureOut">
              <a:rPr lang="en-US" smtClean="0"/>
              <a:t>9/22/21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923480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E0BE6-43EE-481F-B768-C59F288924FA}" type="datetimeFigureOut">
              <a:rPr lang="en-US" smtClean="0"/>
              <a:t>9/22/21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54320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E0BE6-43EE-481F-B768-C59F288924FA}" type="datetimeFigureOut">
              <a:rPr lang="en-US" smtClean="0"/>
              <a:t>9/22/21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333031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4472C4">
            <a:alpha val="2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0BE6-43EE-481F-B768-C59F288924FA}" type="datetimeFigureOut">
              <a:rPr lang="en-US" smtClean="0"/>
              <a:t>9/22/21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406281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99E0BE6-43EE-481F-B768-C59F288924FA}" type="datetimeFigureOut">
              <a:rPr lang="en-US" smtClean="0"/>
              <a:t>9/22/21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24312670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E99E0BE6-43EE-481F-B768-C59F288924FA}" type="datetimeFigureOut">
              <a:rPr lang="en-US" smtClean="0"/>
              <a:t>9/22/21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238121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9E0BE6-43EE-481F-B768-C59F288924FA}" type="datetimeFigureOut">
              <a:rPr lang="en-US" smtClean="0"/>
              <a:t>9/22/21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217B5-0C43-430E-B00A-42EB2C956B2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838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9E0BE6-43EE-481F-B768-C59F288924FA}" type="datetimeFigureOut">
              <a:rPr lang="en-US" smtClean="0"/>
              <a:t>9/22/21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37036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4472C4">
            <a:alpha val="20000"/>
          </a:srgb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E0BE6-43EE-481F-B768-C59F288924FA}" type="datetimeFigureOut">
              <a:rPr lang="en-US" smtClean="0"/>
              <a:t>9/22/21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332602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4472C4">
            <a:alpha val="20000"/>
          </a:srgbClr>
        </a:solidFill>
        <a:effectLst/>
      </p:bgPr>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E0BE6-43EE-481F-B768-C59F288924FA}" type="datetimeFigureOut">
              <a:rPr lang="en-US" smtClean="0"/>
              <a:t>9/22/21</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183810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rgbClr val="4472C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E99E0BE6-43EE-481F-B768-C59F288924FA}" type="datetimeFigureOut">
              <a:rPr lang="en-US" smtClean="0"/>
              <a:t>9/22/21</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F46217B5-0C43-430E-B00A-42EB2C956B23}" type="slidenum">
              <a:rPr lang="en-US" smtClean="0"/>
              <a:t>‹#›</a:t>
            </a:fld>
            <a:endParaRPr lang="en-US"/>
          </a:p>
        </p:txBody>
      </p:sp>
    </p:spTree>
    <p:extLst>
      <p:ext uri="{BB962C8B-B14F-4D97-AF65-F5344CB8AC3E}">
        <p14:creationId xmlns:p14="http://schemas.microsoft.com/office/powerpoint/2010/main" val="238499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472C4">
            <a:alpha val="2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99E0BE6-43EE-481F-B768-C59F288924FA}" type="datetimeFigureOut">
              <a:rPr lang="en-US" smtClean="0"/>
              <a:t>9/22/21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46217B5-0C43-430E-B00A-42EB2C956B23}" type="slidenum">
              <a:rPr lang="en-US" smtClean="0"/>
              <a:t>‹#›</a:t>
            </a:fld>
            <a:endParaRPr lang="en-US"/>
          </a:p>
        </p:txBody>
      </p:sp>
    </p:spTree>
    <p:extLst>
      <p:ext uri="{BB962C8B-B14F-4D97-AF65-F5344CB8AC3E}">
        <p14:creationId xmlns:p14="http://schemas.microsoft.com/office/powerpoint/2010/main" val="269300446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Century Gothic" panose="020B0502020202020204" pitchFamily="34" charset="0"/>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Century Gothic" panose="020B0502020202020204" pitchFamily="34" charset="0"/>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Century Gothic" panose="020B0502020202020204" pitchFamily="34" charset="0"/>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Century Gothic" panose="020B0502020202020204" pitchFamily="34" charset="0"/>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Century Gothic" panose="020B0502020202020204" pitchFamily="34" charset="0"/>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 Id="rId9" Type="http://schemas.openxmlformats.org/officeDocument/2006/relationships/image" Target="../media/image10.gif"/></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s://www.nysl.nysed.gov/libdev/DigitalEquityNY.pdf" TargetMode="External"/><Relationship Id="rId2" Type="http://schemas.openxmlformats.org/officeDocument/2006/relationships/hyperlink" Target="http://www.nysed.gov/edtech/digital-equity-survey-data" TargetMode="External"/><Relationship Id="rId1" Type="http://schemas.openxmlformats.org/officeDocument/2006/relationships/slideLayout" Target="../slideLayouts/slideLayout2.xml"/><Relationship Id="rId5" Type="http://schemas.openxmlformats.org/officeDocument/2006/relationships/hyperlink" Target="https://www.emergencyconnectivityfund.org/" TargetMode="External"/><Relationship Id="rId4" Type="http://schemas.openxmlformats.org/officeDocument/2006/relationships/hyperlink" Target="http://www.nysed.gov/digital-equity-summits/recorded-digital-equity-summit-presentation-video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 Id="rId9" Type="http://schemas.openxmlformats.org/officeDocument/2006/relationships/image" Target="../media/image10.gif"/></Relationships>
</file>

<file path=ppt/slides/_rels/slide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72C4"/>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7B62FEF-5D45-4CE6-BFCB-839F267030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2049D0A-08DE-4412-9A2A-AD6F46074984}"/>
              </a:ext>
            </a:extLst>
          </p:cNvPr>
          <p:cNvSpPr>
            <a:spLocks noGrp="1"/>
          </p:cNvSpPr>
          <p:nvPr>
            <p:ph type="ctrTitle"/>
          </p:nvPr>
        </p:nvSpPr>
        <p:spPr>
          <a:ln>
            <a:solidFill>
              <a:srgbClr val="DAE3F3"/>
            </a:solidFill>
          </a:ln>
        </p:spPr>
        <p:txBody>
          <a:bodyPr>
            <a:normAutofit/>
          </a:bodyPr>
          <a:lstStyle/>
          <a:p>
            <a:r>
              <a:rPr lang="en-US" sz="4400" dirty="0"/>
              <a:t>Achieving Digital Equity in New York: </a:t>
            </a:r>
          </a:p>
        </p:txBody>
      </p:sp>
      <p:sp>
        <p:nvSpPr>
          <p:cNvPr id="3" name="Subtitle 2">
            <a:extLst>
              <a:ext uri="{FF2B5EF4-FFF2-40B4-BE49-F238E27FC236}">
                <a16:creationId xmlns:a16="http://schemas.microsoft.com/office/drawing/2014/main" id="{6F0CB919-7CC1-42E5-AA93-D5A6671E3B2B}"/>
              </a:ext>
            </a:extLst>
          </p:cNvPr>
          <p:cNvSpPr>
            <a:spLocks noGrp="1"/>
          </p:cNvSpPr>
          <p:nvPr>
            <p:ph type="subTitle" idx="1"/>
          </p:nvPr>
        </p:nvSpPr>
        <p:spPr>
          <a:xfrm>
            <a:off x="1600199" y="4352544"/>
            <a:ext cx="8991599" cy="1239894"/>
          </a:xfrm>
        </p:spPr>
        <p:txBody>
          <a:bodyPr>
            <a:normAutofit/>
          </a:bodyPr>
          <a:lstStyle/>
          <a:p>
            <a:r>
              <a:rPr lang="en-US" sz="3200" dirty="0"/>
              <a:t>An Outline for Collaborative Change</a:t>
            </a:r>
          </a:p>
        </p:txBody>
      </p:sp>
      <p:pic>
        <p:nvPicPr>
          <p:cNvPr id="5" name="Picture 4" descr="A screenshot of a cell phone&#10;&#10;Description automatically generated">
            <a:extLst>
              <a:ext uri="{FF2B5EF4-FFF2-40B4-BE49-F238E27FC236}">
                <a16:creationId xmlns:a16="http://schemas.microsoft.com/office/drawing/2014/main" id="{D0644246-3643-4D6D-A6B7-A7764F5268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6226" y="123175"/>
            <a:ext cx="5025774" cy="2226804"/>
          </a:xfrm>
          <a:prstGeom prst="rect">
            <a:avLst/>
          </a:prstGeom>
        </p:spPr>
      </p:pic>
      <p:pic>
        <p:nvPicPr>
          <p:cNvPr id="6" name="Picture 5">
            <a:extLst>
              <a:ext uri="{FF2B5EF4-FFF2-40B4-BE49-F238E27FC236}">
                <a16:creationId xmlns:a16="http://schemas.microsoft.com/office/drawing/2014/main" id="{8197256A-D5D8-4C17-80DE-372D4B8F7489}"/>
              </a:ext>
            </a:extLst>
          </p:cNvPr>
          <p:cNvPicPr>
            <a:picLocks noChangeAspect="1"/>
          </p:cNvPicPr>
          <p:nvPr/>
        </p:nvPicPr>
        <p:blipFill>
          <a:blip r:embed="rId4"/>
          <a:stretch>
            <a:fillRect/>
          </a:stretch>
        </p:blipFill>
        <p:spPr>
          <a:xfrm>
            <a:off x="11118779" y="5822066"/>
            <a:ext cx="849444" cy="870162"/>
          </a:xfrm>
          <a:prstGeom prst="rect">
            <a:avLst/>
          </a:prstGeom>
        </p:spPr>
      </p:pic>
      <p:sp>
        <p:nvSpPr>
          <p:cNvPr id="7" name="TextBox 6">
            <a:extLst>
              <a:ext uri="{FF2B5EF4-FFF2-40B4-BE49-F238E27FC236}">
                <a16:creationId xmlns:a16="http://schemas.microsoft.com/office/drawing/2014/main" id="{B71E605A-9B1E-4C6F-9564-141A14FC19B5}"/>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210962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32E77-EBE1-4561-8148-18C12CF42067}"/>
              </a:ext>
            </a:extLst>
          </p:cNvPr>
          <p:cNvSpPr>
            <a:spLocks noGrp="1"/>
          </p:cNvSpPr>
          <p:nvPr>
            <p:ph type="title"/>
          </p:nvPr>
        </p:nvSpPr>
        <p:spPr/>
        <p:txBody>
          <a:bodyPr/>
          <a:lstStyle/>
          <a:p>
            <a:r>
              <a:rPr lang="en-US" sz="3600"/>
              <a:t>Next Steps</a:t>
            </a:r>
          </a:p>
        </p:txBody>
      </p:sp>
      <p:pic>
        <p:nvPicPr>
          <p:cNvPr id="8" name="Graphic 7" descr="Gears outline">
            <a:extLst>
              <a:ext uri="{FF2B5EF4-FFF2-40B4-BE49-F238E27FC236}">
                <a16:creationId xmlns:a16="http://schemas.microsoft.com/office/drawing/2014/main" id="{0127F173-DEBB-4969-A6E2-DACBDC90E0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8523" y="3980550"/>
            <a:ext cx="914400" cy="914400"/>
          </a:xfrm>
          <a:prstGeom prst="rect">
            <a:avLst/>
          </a:prstGeom>
        </p:spPr>
      </p:pic>
      <p:pic>
        <p:nvPicPr>
          <p:cNvPr id="10" name="Graphic 9" descr="Road outline">
            <a:extLst>
              <a:ext uri="{FF2B5EF4-FFF2-40B4-BE49-F238E27FC236}">
                <a16:creationId xmlns:a16="http://schemas.microsoft.com/office/drawing/2014/main" id="{8B9F5A57-CDC5-49B8-899D-557A361E27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98822" y="3980550"/>
            <a:ext cx="914400" cy="914400"/>
          </a:xfrm>
          <a:prstGeom prst="rect">
            <a:avLst/>
          </a:prstGeom>
        </p:spPr>
      </p:pic>
      <p:pic>
        <p:nvPicPr>
          <p:cNvPr id="9" name="Graphic 8" descr="Programmer female outline">
            <a:extLst>
              <a:ext uri="{FF2B5EF4-FFF2-40B4-BE49-F238E27FC236}">
                <a16:creationId xmlns:a16="http://schemas.microsoft.com/office/drawing/2014/main" id="{9B2D733E-AC2E-4280-BB3F-B4FBD652E86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9329" y="3980550"/>
            <a:ext cx="914400" cy="914400"/>
          </a:xfrm>
          <a:prstGeom prst="rect">
            <a:avLst/>
          </a:prstGeom>
        </p:spPr>
      </p:pic>
      <p:sp>
        <p:nvSpPr>
          <p:cNvPr id="11" name="Content Placeholder 2">
            <a:extLst>
              <a:ext uri="{FF2B5EF4-FFF2-40B4-BE49-F238E27FC236}">
                <a16:creationId xmlns:a16="http://schemas.microsoft.com/office/drawing/2014/main" id="{8D0243E5-5338-4F2C-A752-3EE602F2676B}"/>
              </a:ext>
            </a:extLst>
          </p:cNvPr>
          <p:cNvSpPr txBox="1">
            <a:spLocks/>
          </p:cNvSpPr>
          <p:nvPr/>
        </p:nvSpPr>
        <p:spPr>
          <a:xfrm>
            <a:off x="6534150" y="916531"/>
            <a:ext cx="5657850" cy="5743575"/>
          </a:xfrm>
          <a:prstGeom prst="rect">
            <a:avLst/>
          </a:prstGeom>
          <a:solidFill>
            <a:schemeClr val="bg1"/>
          </a:solidFill>
        </p:spPr>
        <p:txBody>
          <a:bodyPr vert="horz" lIns="91440" tIns="45720" rIns="91440" bIns="45720" rtlCol="0" anchor="t">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3200" kern="1200">
                <a:solidFill>
                  <a:schemeClr val="tx1"/>
                </a:solidFill>
                <a:latin typeface="Century Gothic" panose="020B0502020202020204" pitchFamily="34" charset="0"/>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2800" kern="1200">
                <a:solidFill>
                  <a:schemeClr val="tx1">
                    <a:lumMod val="85000"/>
                    <a:lumOff val="15000"/>
                  </a:schemeClr>
                </a:solidFill>
                <a:latin typeface="Century Gothic" panose="020B0502020202020204" pitchFamily="34" charset="0"/>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2400" kern="1200">
                <a:solidFill>
                  <a:schemeClr val="tx1">
                    <a:lumMod val="85000"/>
                    <a:lumOff val="15000"/>
                  </a:schemeClr>
                </a:solidFill>
                <a:latin typeface="Century Gothic" panose="020B0502020202020204" pitchFamily="34" charset="0"/>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Century Gothic" panose="020B0502020202020204" pitchFamily="34" charset="0"/>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Century Gothic" panose="020B0502020202020204" pitchFamily="34" charset="0"/>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2000"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2000" kern="1200" baseline="0">
                <a:solidFill>
                  <a:schemeClr val="tx1"/>
                </a:solidFill>
                <a:latin typeface="+mn-lt"/>
                <a:ea typeface="+mn-ea"/>
                <a:cs typeface="+mn-cs"/>
              </a:defRPr>
            </a:lvl9pPr>
          </a:lstStyle>
          <a:p>
            <a:pPr marL="342900" indent="-342900">
              <a:buFont typeface="Arial" panose="020B0604020202020204" pitchFamily="34" charset="0"/>
              <a:buChar char="•"/>
            </a:pPr>
            <a:r>
              <a:rPr lang="en-US" sz="2400">
                <a:ea typeface="Verdana" panose="020B0604030504040204" pitchFamily="34" charset="0"/>
              </a:rPr>
              <a:t>Advance the digital equity priorities established in the Outline for Collaborative Change</a:t>
            </a:r>
            <a:endParaRPr lang="en-US" sz="2400" b="1" i="1">
              <a:ea typeface="Verdana" panose="020B0604030504040204" pitchFamily="34" charset="0"/>
            </a:endParaRPr>
          </a:p>
          <a:p>
            <a:pPr marL="342900" indent="-342900">
              <a:buFont typeface="Arial" panose="020B0604020202020204" pitchFamily="34" charset="0"/>
              <a:buChar char="•"/>
            </a:pPr>
            <a:r>
              <a:rPr lang="en-US" sz="2400">
                <a:ea typeface="Verdana" panose="020B0604030504040204" pitchFamily="34" charset="0"/>
              </a:rPr>
              <a:t>Distribute CARES Act and ARPA funding to libraries and cultural organizations.</a:t>
            </a:r>
          </a:p>
          <a:p>
            <a:pPr marL="342900" indent="-342900">
              <a:buFont typeface="Arial" panose="020B0604020202020204" pitchFamily="34" charset="0"/>
              <a:buChar char="•"/>
            </a:pPr>
            <a:r>
              <a:rPr lang="en-US" sz="2400">
                <a:ea typeface="Verdana" panose="020B0604030504040204" pitchFamily="34" charset="0"/>
              </a:rPr>
              <a:t>Continue to nurture partnerships</a:t>
            </a:r>
          </a:p>
          <a:p>
            <a:pPr marL="342900" indent="-342900">
              <a:buFont typeface="Arial" panose="020B0604020202020204" pitchFamily="34" charset="0"/>
              <a:buChar char="•"/>
            </a:pPr>
            <a:r>
              <a:rPr lang="en-US" sz="2400">
                <a:ea typeface="Verdana" panose="020B0604030504040204" pitchFamily="34" charset="0"/>
              </a:rPr>
              <a:t>Prepare State and partners to make good use of federal funding.</a:t>
            </a:r>
          </a:p>
          <a:p>
            <a:pPr marL="571500" indent="-571500">
              <a:buFont typeface="Arial" panose="020B0604020202020204" pitchFamily="34" charset="0"/>
              <a:buChar char="•"/>
            </a:pPr>
            <a:endParaRPr lang="en-US" sz="2400"/>
          </a:p>
        </p:txBody>
      </p:sp>
      <p:sp>
        <p:nvSpPr>
          <p:cNvPr id="7" name="TextBox 6">
            <a:extLst>
              <a:ext uri="{FF2B5EF4-FFF2-40B4-BE49-F238E27FC236}">
                <a16:creationId xmlns:a16="http://schemas.microsoft.com/office/drawing/2014/main" id="{CA489820-9161-4E8A-A521-540EC5E5D8BF}"/>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pic>
        <p:nvPicPr>
          <p:cNvPr id="12" name="Picture 11" descr="A close up of a logo&#10;&#10;Description automatically generated">
            <a:extLst>
              <a:ext uri="{FF2B5EF4-FFF2-40B4-BE49-F238E27FC236}">
                <a16:creationId xmlns:a16="http://schemas.microsoft.com/office/drawing/2014/main" id="{943811A6-1309-41C5-B92A-C0C82EAEF5F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Tree>
    <p:extLst>
      <p:ext uri="{BB962C8B-B14F-4D97-AF65-F5344CB8AC3E}">
        <p14:creationId xmlns:p14="http://schemas.microsoft.com/office/powerpoint/2010/main" val="192786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8DFEE-F07C-4C5E-AD2F-918CBF0FF122}"/>
              </a:ext>
            </a:extLst>
          </p:cNvPr>
          <p:cNvSpPr>
            <a:spLocks noGrp="1"/>
          </p:cNvSpPr>
          <p:nvPr>
            <p:ph type="title"/>
          </p:nvPr>
        </p:nvSpPr>
        <p:spPr/>
        <p:txBody>
          <a:bodyPr/>
          <a:lstStyle/>
          <a:p>
            <a:r>
              <a:rPr lang="en-US" dirty="0">
                <a:latin typeface="Century Gothic"/>
              </a:rPr>
              <a:t>American Rescue Plan Act (ARPA)</a:t>
            </a:r>
            <a:endParaRPr lang="en-US" dirty="0"/>
          </a:p>
        </p:txBody>
      </p:sp>
      <p:sp>
        <p:nvSpPr>
          <p:cNvPr id="3" name="Content Placeholder 2">
            <a:extLst>
              <a:ext uri="{FF2B5EF4-FFF2-40B4-BE49-F238E27FC236}">
                <a16:creationId xmlns:a16="http://schemas.microsoft.com/office/drawing/2014/main" id="{9E9155BF-98FB-465B-807D-DA434944DBC3}"/>
              </a:ext>
            </a:extLst>
          </p:cNvPr>
          <p:cNvSpPr>
            <a:spLocks noGrp="1"/>
          </p:cNvSpPr>
          <p:nvPr>
            <p:ph sz="half" idx="1"/>
          </p:nvPr>
        </p:nvSpPr>
        <p:spPr>
          <a:xfrm>
            <a:off x="1581912" y="2638044"/>
            <a:ext cx="9020980" cy="3101982"/>
          </a:xfrm>
        </p:spPr>
        <p:txBody>
          <a:bodyPr vert="horz" lIns="91440" tIns="45720" rIns="91440" bIns="45720" rtlCol="0" anchor="t">
            <a:normAutofit/>
          </a:bodyPr>
          <a:lstStyle/>
          <a:p>
            <a:r>
              <a:rPr lang="en-US" dirty="0">
                <a:latin typeface="Century Gothic"/>
              </a:rPr>
              <a:t>The Institute of Museum and Library Services has provided the New York State Library with $6,213,213 in federal ARPA funds through the LSTA Grants to States Program.</a:t>
            </a:r>
            <a:endParaRPr lang="en-US" dirty="0"/>
          </a:p>
          <a:p>
            <a:endParaRPr lang="en-US" dirty="0"/>
          </a:p>
          <a:p>
            <a:r>
              <a:rPr lang="en-US" dirty="0">
                <a:latin typeface="Century Gothic"/>
              </a:rPr>
              <a:t>The State Library has allocated $5,514,315 of these federal funds to New York State’s nine regional Reference and Research Library Resources Councils for collaborative regional projects that will advance digital inclusion and expand student access to digital resources.</a:t>
            </a:r>
          </a:p>
        </p:txBody>
      </p:sp>
      <p:pic>
        <p:nvPicPr>
          <p:cNvPr id="6" name="Picture 5" descr="A close up of a logo&#10;&#10;Description automatically generated">
            <a:extLst>
              <a:ext uri="{FF2B5EF4-FFF2-40B4-BE49-F238E27FC236}">
                <a16:creationId xmlns:a16="http://schemas.microsoft.com/office/drawing/2014/main" id="{5F10A039-C7CD-4EEE-8BB7-3DB9339D01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8" name="TextBox 7">
            <a:extLst>
              <a:ext uri="{FF2B5EF4-FFF2-40B4-BE49-F238E27FC236}">
                <a16:creationId xmlns:a16="http://schemas.microsoft.com/office/drawing/2014/main" id="{7DC78046-5346-426A-A095-C96F3F119190}"/>
              </a:ext>
            </a:extLst>
          </p:cNvPr>
          <p:cNvSpPr txBox="1"/>
          <p:nvPr/>
        </p:nvSpPr>
        <p:spPr>
          <a:xfrm>
            <a:off x="240434" y="6084187"/>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62311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6CDA-A180-4970-823A-EFD778D4B98F}"/>
              </a:ext>
            </a:extLst>
          </p:cNvPr>
          <p:cNvSpPr>
            <a:spLocks noGrp="1"/>
          </p:cNvSpPr>
          <p:nvPr>
            <p:ph type="title"/>
          </p:nvPr>
        </p:nvSpPr>
        <p:spPr>
          <a:xfrm>
            <a:off x="767501" y="2857145"/>
            <a:ext cx="4486656" cy="1141497"/>
          </a:xfrm>
        </p:spPr>
        <p:txBody>
          <a:bodyPr/>
          <a:lstStyle/>
          <a:p>
            <a:r>
              <a:rPr lang="en-US" dirty="0">
                <a:latin typeface="Century Gothic"/>
              </a:rPr>
              <a:t>Looking Back on 2020/2021</a:t>
            </a:r>
          </a:p>
        </p:txBody>
      </p:sp>
      <p:sp>
        <p:nvSpPr>
          <p:cNvPr id="3" name="Content Placeholder 2">
            <a:extLst>
              <a:ext uri="{FF2B5EF4-FFF2-40B4-BE49-F238E27FC236}">
                <a16:creationId xmlns:a16="http://schemas.microsoft.com/office/drawing/2014/main" id="{0B737376-F4C0-440C-A3FE-7B900A22B284}"/>
              </a:ext>
            </a:extLst>
          </p:cNvPr>
          <p:cNvSpPr>
            <a:spLocks noGrp="1"/>
          </p:cNvSpPr>
          <p:nvPr>
            <p:ph idx="1"/>
          </p:nvPr>
        </p:nvSpPr>
        <p:spPr>
          <a:xfrm>
            <a:off x="6736080" y="154185"/>
            <a:ext cx="4815840" cy="5899143"/>
          </a:xfrm>
        </p:spPr>
        <p:txBody>
          <a:bodyPr vert="horz" lIns="91440" tIns="45720" rIns="91440" bIns="45720" rtlCol="0" anchor="t">
            <a:normAutofit/>
          </a:bodyPr>
          <a:lstStyle/>
          <a:p>
            <a:pPr marL="0" indent="0">
              <a:buNone/>
            </a:pPr>
            <a:endParaRPr lang="en-US" dirty="0"/>
          </a:p>
          <a:p>
            <a:r>
              <a:rPr lang="en-US">
                <a:latin typeface="Century Gothic"/>
              </a:rPr>
              <a:t>Funding cuts restored.</a:t>
            </a:r>
          </a:p>
          <a:p>
            <a:endParaRPr lang="en-US" dirty="0">
              <a:latin typeface="Century Gothic"/>
            </a:endParaRPr>
          </a:p>
          <a:p>
            <a:r>
              <a:rPr lang="en-US" dirty="0">
                <a:latin typeface="Century Gothic"/>
              </a:rPr>
              <a:t>RBDB Regulatory amendments were finalized.</a:t>
            </a:r>
          </a:p>
          <a:p>
            <a:endParaRPr lang="en-US" dirty="0">
              <a:latin typeface="Century Gothic"/>
            </a:endParaRPr>
          </a:p>
          <a:p>
            <a:r>
              <a:rPr lang="en-US" dirty="0">
                <a:latin typeface="Century Gothic"/>
              </a:rPr>
              <a:t>15-million-dollar digital inclusion fund enacted in the budget.</a:t>
            </a:r>
            <a:br>
              <a:rPr lang="en-US" dirty="0"/>
            </a:br>
            <a:endParaRPr lang="en-US" dirty="0"/>
          </a:p>
          <a:p>
            <a:r>
              <a:rPr lang="en-US" dirty="0">
                <a:latin typeface="Century Gothic"/>
              </a:rPr>
              <a:t>Library Aid Technical Amendments were passed by the legislature. </a:t>
            </a:r>
          </a:p>
          <a:p>
            <a:endParaRPr lang="en-US" dirty="0">
              <a:latin typeface="Century Gothic"/>
            </a:endParaRPr>
          </a:p>
          <a:p>
            <a:r>
              <a:rPr lang="en-US">
                <a:latin typeface="Century Gothic"/>
              </a:rPr>
              <a:t>NYSL received $2M in CARES Act and $6.2 in ARP Act funding, most of which distributed to library systems</a:t>
            </a:r>
            <a:endParaRPr lang="en-US" dirty="0"/>
          </a:p>
          <a:p>
            <a:pPr marL="457200" lvl="2" indent="0">
              <a:buNone/>
            </a:pPr>
            <a:endParaRPr lang="en-US" sz="1400" dirty="0"/>
          </a:p>
          <a:p>
            <a:pPr marL="0" indent="0">
              <a:buNone/>
            </a:pPr>
            <a:endParaRPr lang="en-US" dirty="0"/>
          </a:p>
        </p:txBody>
      </p:sp>
      <p:pic>
        <p:nvPicPr>
          <p:cNvPr id="6" name="Picture 5" descr="A close up of a logo&#10;&#10;Description automatically generated">
            <a:extLst>
              <a:ext uri="{FF2B5EF4-FFF2-40B4-BE49-F238E27FC236}">
                <a16:creationId xmlns:a16="http://schemas.microsoft.com/office/drawing/2014/main" id="{4B27E056-91A7-4816-966E-EB21E523E7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8" name="TextBox 7">
            <a:extLst>
              <a:ext uri="{FF2B5EF4-FFF2-40B4-BE49-F238E27FC236}">
                <a16:creationId xmlns:a16="http://schemas.microsoft.com/office/drawing/2014/main" id="{4E67960D-B523-41D2-B397-4ECAFD6CCB2E}"/>
              </a:ext>
            </a:extLst>
          </p:cNvPr>
          <p:cNvSpPr txBox="1"/>
          <p:nvPr/>
        </p:nvSpPr>
        <p:spPr>
          <a:xfrm>
            <a:off x="650742" y="6506218"/>
            <a:ext cx="10296906" cy="307777"/>
          </a:xfrm>
          <a:prstGeom prst="rect">
            <a:avLst/>
          </a:prstGeom>
          <a:noFill/>
        </p:spPr>
        <p:txBody>
          <a:bodyPr wrap="square" rtlCol="0">
            <a:spAutoFit/>
          </a:bodyPr>
          <a:lstStyle/>
          <a:p>
            <a:r>
              <a:rPr lang="en-US" sz="1400" dirty="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3347433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6CDA-A180-4970-823A-EFD778D4B98F}"/>
              </a:ext>
            </a:extLst>
          </p:cNvPr>
          <p:cNvSpPr>
            <a:spLocks noGrp="1"/>
          </p:cNvSpPr>
          <p:nvPr>
            <p:ph type="title"/>
          </p:nvPr>
        </p:nvSpPr>
        <p:spPr>
          <a:xfrm>
            <a:off x="767501" y="2857145"/>
            <a:ext cx="4486656" cy="1809712"/>
          </a:xfrm>
        </p:spPr>
        <p:txBody>
          <a:bodyPr>
            <a:normAutofit fontScale="90000"/>
          </a:bodyPr>
          <a:lstStyle/>
          <a:p>
            <a:r>
              <a:rPr lang="en-US" dirty="0">
                <a:latin typeface="Century Gothic"/>
              </a:rPr>
              <a:t>Looking ahead </a:t>
            </a:r>
            <a:r>
              <a:rPr lang="en-US">
                <a:latin typeface="Century Gothic"/>
              </a:rPr>
              <a:t>to 2021/2022</a:t>
            </a:r>
            <a:br>
              <a:rPr lang="en-US" dirty="0">
                <a:latin typeface="Century Gothic"/>
              </a:rPr>
            </a:br>
            <a:br>
              <a:rPr lang="en-US" dirty="0">
                <a:latin typeface="Century Gothic"/>
              </a:rPr>
            </a:br>
            <a:r>
              <a:rPr lang="en-US">
                <a:latin typeface="Century Gothic"/>
              </a:rPr>
              <a:t>Opportunties to Work </a:t>
            </a:r>
            <a:r>
              <a:rPr lang="en-US" dirty="0">
                <a:latin typeface="Century Gothic"/>
              </a:rPr>
              <a:t>togheter!</a:t>
            </a:r>
          </a:p>
        </p:txBody>
      </p:sp>
      <p:sp>
        <p:nvSpPr>
          <p:cNvPr id="3" name="Content Placeholder 2">
            <a:extLst>
              <a:ext uri="{FF2B5EF4-FFF2-40B4-BE49-F238E27FC236}">
                <a16:creationId xmlns:a16="http://schemas.microsoft.com/office/drawing/2014/main" id="{0B737376-F4C0-440C-A3FE-7B900A22B284}"/>
              </a:ext>
            </a:extLst>
          </p:cNvPr>
          <p:cNvSpPr>
            <a:spLocks noGrp="1"/>
          </p:cNvSpPr>
          <p:nvPr>
            <p:ph idx="1"/>
          </p:nvPr>
        </p:nvSpPr>
        <p:spPr>
          <a:xfrm>
            <a:off x="6736080" y="154185"/>
            <a:ext cx="4815840" cy="5899143"/>
          </a:xfrm>
        </p:spPr>
        <p:txBody>
          <a:bodyPr vert="horz" lIns="91440" tIns="45720" rIns="91440" bIns="45720" rtlCol="0" anchor="t">
            <a:normAutofit/>
          </a:bodyPr>
          <a:lstStyle/>
          <a:p>
            <a:pPr marL="0" indent="0">
              <a:buNone/>
            </a:pPr>
            <a:endParaRPr lang="en-US" dirty="0"/>
          </a:p>
          <a:p>
            <a:r>
              <a:rPr lang="en-US">
                <a:latin typeface="Century Gothic"/>
              </a:rPr>
              <a:t>Need Governor to sign technical ammendments.</a:t>
            </a:r>
          </a:p>
          <a:p>
            <a:endParaRPr lang="en-US" dirty="0">
              <a:latin typeface="Century Gothic"/>
            </a:endParaRPr>
          </a:p>
          <a:p>
            <a:r>
              <a:rPr lang="en-US">
                <a:latin typeface="Century Gothic"/>
              </a:rPr>
              <a:t>$15M Digital Inclusion Fund to be released.</a:t>
            </a:r>
            <a:endParaRPr lang="en-US" dirty="0">
              <a:latin typeface="Century Gothic"/>
            </a:endParaRPr>
          </a:p>
          <a:p>
            <a:endParaRPr lang="en-US" dirty="0">
              <a:latin typeface="Century Gothic"/>
            </a:endParaRPr>
          </a:p>
          <a:p>
            <a:r>
              <a:rPr lang="en-US">
                <a:latin typeface="Century Gothic"/>
              </a:rPr>
              <a:t>Help us make ARPA funds a success!</a:t>
            </a:r>
            <a:br>
              <a:rPr lang="en-US" dirty="0">
                <a:latin typeface="Century Gothic"/>
              </a:rPr>
            </a:br>
            <a:endParaRPr lang="en-US"/>
          </a:p>
          <a:p>
            <a:r>
              <a:rPr lang="en-US">
                <a:latin typeface="Century Gothic"/>
              </a:rPr>
              <a:t>Regents Legislative priorities will be set in late 2021. Ongoing commitment to Construction Aid program.</a:t>
            </a:r>
            <a:endParaRPr lang="en-US" dirty="0">
              <a:latin typeface="Century Gothic"/>
            </a:endParaRPr>
          </a:p>
          <a:p>
            <a:endParaRPr lang="en-US" dirty="0">
              <a:latin typeface="Century Gothic"/>
            </a:endParaRPr>
          </a:p>
          <a:p>
            <a:r>
              <a:rPr lang="en-US">
                <a:latin typeface="Century Gothic"/>
              </a:rPr>
              <a:t>Revised Library District Toolkit coming soon</a:t>
            </a:r>
            <a:endParaRPr lang="en-US"/>
          </a:p>
          <a:p>
            <a:pPr marL="457200" lvl="2" indent="0">
              <a:buNone/>
            </a:pPr>
            <a:endParaRPr lang="en-US" sz="1400" dirty="0"/>
          </a:p>
          <a:p>
            <a:pPr marL="0" indent="0">
              <a:buNone/>
            </a:pPr>
            <a:endParaRPr lang="en-US" dirty="0"/>
          </a:p>
        </p:txBody>
      </p:sp>
      <p:pic>
        <p:nvPicPr>
          <p:cNvPr id="6" name="Picture 5" descr="A close up of a logo&#10;&#10;Description automatically generated">
            <a:extLst>
              <a:ext uri="{FF2B5EF4-FFF2-40B4-BE49-F238E27FC236}">
                <a16:creationId xmlns:a16="http://schemas.microsoft.com/office/drawing/2014/main" id="{4B27E056-91A7-4816-966E-EB21E523E7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8" name="TextBox 7">
            <a:extLst>
              <a:ext uri="{FF2B5EF4-FFF2-40B4-BE49-F238E27FC236}">
                <a16:creationId xmlns:a16="http://schemas.microsoft.com/office/drawing/2014/main" id="{4E67960D-B523-41D2-B397-4ECAFD6CCB2E}"/>
              </a:ext>
            </a:extLst>
          </p:cNvPr>
          <p:cNvSpPr txBox="1"/>
          <p:nvPr/>
        </p:nvSpPr>
        <p:spPr>
          <a:xfrm>
            <a:off x="310773" y="6177972"/>
            <a:ext cx="10296906" cy="307777"/>
          </a:xfrm>
          <a:prstGeom prst="rect">
            <a:avLst/>
          </a:prstGeom>
          <a:noFill/>
        </p:spPr>
        <p:txBody>
          <a:bodyPr wrap="square" rtlCol="0">
            <a:spAutoFit/>
          </a:bodyPr>
          <a:lstStyle/>
          <a:p>
            <a:r>
              <a:rPr lang="en-US" sz="1400" dirty="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2752063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6CDA-A180-4970-823A-EFD778D4B98F}"/>
              </a:ext>
            </a:extLst>
          </p:cNvPr>
          <p:cNvSpPr>
            <a:spLocks noGrp="1"/>
          </p:cNvSpPr>
          <p:nvPr>
            <p:ph type="title"/>
          </p:nvPr>
        </p:nvSpPr>
        <p:spPr>
          <a:xfrm>
            <a:off x="767501" y="2857145"/>
            <a:ext cx="4486656" cy="1141497"/>
          </a:xfrm>
        </p:spPr>
        <p:txBody>
          <a:bodyPr/>
          <a:lstStyle/>
          <a:p>
            <a:r>
              <a:rPr lang="en-US">
                <a:latin typeface="Century Gothic"/>
              </a:rPr>
              <a:t>Looking Beyond </a:t>
            </a:r>
            <a:br>
              <a:rPr lang="en-US" dirty="0">
                <a:latin typeface="Century Gothic"/>
              </a:rPr>
            </a:br>
            <a:r>
              <a:rPr lang="en-US">
                <a:latin typeface="Century Gothic"/>
              </a:rPr>
              <a:t>Next Year</a:t>
            </a:r>
            <a:endParaRPr lang="en-US" dirty="0">
              <a:latin typeface="Century Gothic"/>
            </a:endParaRPr>
          </a:p>
        </p:txBody>
      </p:sp>
      <p:sp>
        <p:nvSpPr>
          <p:cNvPr id="3" name="Content Placeholder 2">
            <a:extLst>
              <a:ext uri="{FF2B5EF4-FFF2-40B4-BE49-F238E27FC236}">
                <a16:creationId xmlns:a16="http://schemas.microsoft.com/office/drawing/2014/main" id="{0B737376-F4C0-440C-A3FE-7B900A22B284}"/>
              </a:ext>
            </a:extLst>
          </p:cNvPr>
          <p:cNvSpPr>
            <a:spLocks noGrp="1"/>
          </p:cNvSpPr>
          <p:nvPr>
            <p:ph idx="1"/>
          </p:nvPr>
        </p:nvSpPr>
        <p:spPr>
          <a:xfrm>
            <a:off x="6736080" y="154185"/>
            <a:ext cx="4815840" cy="5899143"/>
          </a:xfrm>
        </p:spPr>
        <p:txBody>
          <a:bodyPr vert="horz" lIns="91440" tIns="45720" rIns="91440" bIns="45720" rtlCol="0" anchor="t">
            <a:normAutofit/>
          </a:bodyPr>
          <a:lstStyle/>
          <a:p>
            <a:pPr marL="0" indent="0">
              <a:buNone/>
            </a:pPr>
            <a:endParaRPr lang="en-US" dirty="0"/>
          </a:p>
          <a:p>
            <a:r>
              <a:rPr lang="en-US">
                <a:latin typeface="Century Gothic"/>
              </a:rPr>
              <a:t>RAC Vision and Plan</a:t>
            </a:r>
          </a:p>
          <a:p>
            <a:endParaRPr lang="en-US" dirty="0">
              <a:latin typeface="Century Gothic"/>
            </a:endParaRPr>
          </a:p>
          <a:p>
            <a:r>
              <a:rPr lang="en-US">
                <a:latin typeface="Century Gothic"/>
              </a:rPr>
              <a:t>LSTA Five-Year Plan</a:t>
            </a:r>
            <a:br>
              <a:rPr lang="en-US" dirty="0"/>
            </a:br>
            <a:endParaRPr lang="en-US" dirty="0"/>
          </a:p>
          <a:p>
            <a:endParaRPr lang="en-US" dirty="0"/>
          </a:p>
          <a:p>
            <a:pPr marL="457200" lvl="2" indent="0">
              <a:buNone/>
            </a:pPr>
            <a:endParaRPr lang="en-US" sz="1400" dirty="0"/>
          </a:p>
          <a:p>
            <a:pPr marL="0" indent="0">
              <a:buNone/>
            </a:pPr>
            <a:endParaRPr lang="en-US" dirty="0"/>
          </a:p>
        </p:txBody>
      </p:sp>
      <p:pic>
        <p:nvPicPr>
          <p:cNvPr id="6" name="Picture 5" descr="A close up of a logo&#10;&#10;Description automatically generated">
            <a:extLst>
              <a:ext uri="{FF2B5EF4-FFF2-40B4-BE49-F238E27FC236}">
                <a16:creationId xmlns:a16="http://schemas.microsoft.com/office/drawing/2014/main" id="{4B27E056-91A7-4816-966E-EB21E523E7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8" name="TextBox 7">
            <a:extLst>
              <a:ext uri="{FF2B5EF4-FFF2-40B4-BE49-F238E27FC236}">
                <a16:creationId xmlns:a16="http://schemas.microsoft.com/office/drawing/2014/main" id="{4E67960D-B523-41D2-B397-4ECAFD6CCB2E}"/>
              </a:ext>
            </a:extLst>
          </p:cNvPr>
          <p:cNvSpPr txBox="1"/>
          <p:nvPr/>
        </p:nvSpPr>
        <p:spPr>
          <a:xfrm>
            <a:off x="650742" y="6506218"/>
            <a:ext cx="10296906" cy="307777"/>
          </a:xfrm>
          <a:prstGeom prst="rect">
            <a:avLst/>
          </a:prstGeom>
          <a:noFill/>
        </p:spPr>
        <p:txBody>
          <a:bodyPr wrap="square" rtlCol="0">
            <a:spAutoFit/>
          </a:bodyPr>
          <a:lstStyle/>
          <a:p>
            <a:r>
              <a:rPr lang="en-US" sz="1400" dirty="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1297692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D741F-E670-43BA-9CB8-3C39BEB0C1E0}"/>
              </a:ext>
            </a:extLst>
          </p:cNvPr>
          <p:cNvSpPr>
            <a:spLocks noGrp="1"/>
          </p:cNvSpPr>
          <p:nvPr>
            <p:ph type="title"/>
          </p:nvPr>
        </p:nvSpPr>
        <p:spPr/>
        <p:txBody>
          <a:bodyPr/>
          <a:lstStyle/>
          <a:p>
            <a:r>
              <a:rPr lang="en-US"/>
              <a:t>Resources and Links</a:t>
            </a:r>
          </a:p>
        </p:txBody>
      </p:sp>
      <p:sp>
        <p:nvSpPr>
          <p:cNvPr id="3" name="Content Placeholder 2">
            <a:extLst>
              <a:ext uri="{FF2B5EF4-FFF2-40B4-BE49-F238E27FC236}">
                <a16:creationId xmlns:a16="http://schemas.microsoft.com/office/drawing/2014/main" id="{416E42EF-8AFD-4B92-BC58-02D6FE45E43D}"/>
              </a:ext>
            </a:extLst>
          </p:cNvPr>
          <p:cNvSpPr>
            <a:spLocks noGrp="1"/>
          </p:cNvSpPr>
          <p:nvPr>
            <p:ph idx="1"/>
          </p:nvPr>
        </p:nvSpPr>
        <p:spPr>
          <a:xfrm>
            <a:off x="2097157" y="2315818"/>
            <a:ext cx="7863707" cy="4094922"/>
          </a:xfrm>
        </p:spPr>
        <p:txBody>
          <a:bodyPr>
            <a:normAutofit/>
          </a:bodyPr>
          <a:lstStyle/>
          <a:p>
            <a:r>
              <a:rPr lang="en-US">
                <a:solidFill>
                  <a:schemeClr val="tx1"/>
                </a:solidFill>
              </a:rPr>
              <a:t>Digital Equity Survey Data-  </a:t>
            </a:r>
            <a:r>
              <a:rPr lang="en-US">
                <a:solidFill>
                  <a:schemeClr val="tx1"/>
                </a:solidFill>
                <a:hlinkClick r:id="rId2">
                  <a:extLst>
                    <a:ext uri="{A12FA001-AC4F-418D-AE19-62706E023703}">
                      <ahyp:hlinkClr xmlns:ahyp="http://schemas.microsoft.com/office/drawing/2018/hyperlinkcolor" val="tx"/>
                    </a:ext>
                  </a:extLst>
                </a:hlinkClick>
              </a:rPr>
              <a:t>http://www.nysed.gov/edtech/digital-equity-survey-data</a:t>
            </a:r>
            <a:endParaRPr lang="en-US">
              <a:solidFill>
                <a:schemeClr val="tx1"/>
              </a:solidFill>
            </a:endParaRPr>
          </a:p>
          <a:p>
            <a:r>
              <a:rPr lang="en-US">
                <a:solidFill>
                  <a:schemeClr val="tx1"/>
                </a:solidFill>
              </a:rPr>
              <a:t>Achieving Digital Equity in New York: An Outline for Collaborative Change- </a:t>
            </a:r>
            <a:r>
              <a:rPr lang="en-US">
                <a:solidFill>
                  <a:schemeClr val="tx1"/>
                </a:solidFill>
                <a:hlinkClick r:id="rId3">
                  <a:extLst>
                    <a:ext uri="{A12FA001-AC4F-418D-AE19-62706E023703}">
                      <ahyp:hlinkClr xmlns:ahyp="http://schemas.microsoft.com/office/drawing/2018/hyperlinkcolor" val="tx"/>
                    </a:ext>
                  </a:extLst>
                </a:hlinkClick>
              </a:rPr>
              <a:t>https://www.nysl.nysed.gov/libdev/DigitalEquityNY.pdf</a:t>
            </a:r>
            <a:endParaRPr lang="en-US">
              <a:solidFill>
                <a:schemeClr val="tx1"/>
              </a:solidFill>
            </a:endParaRPr>
          </a:p>
          <a:p>
            <a:r>
              <a:rPr lang="en-US">
                <a:solidFill>
                  <a:schemeClr val="tx1"/>
                </a:solidFill>
              </a:rPr>
              <a:t>New York’s Digital Divide- </a:t>
            </a:r>
            <a:r>
              <a:rPr lang="en-US">
                <a:solidFill>
                  <a:schemeClr val="tx1"/>
                </a:solidFill>
                <a:hlinkClick r:id="rId3">
                  <a:extLst>
                    <a:ext uri="{A12FA001-AC4F-418D-AE19-62706E023703}">
                      <ahyp:hlinkClr xmlns:ahyp="http://schemas.microsoft.com/office/drawing/2018/hyperlinkcolor" val="tx"/>
                    </a:ext>
                  </a:extLst>
                </a:hlinkClick>
              </a:rPr>
              <a:t>https://www.nysl.nysed.gov/libdev/DigitalEquityNY.pdf</a:t>
            </a:r>
            <a:endParaRPr lang="en-US">
              <a:solidFill>
                <a:schemeClr val="tx1"/>
              </a:solidFill>
            </a:endParaRPr>
          </a:p>
          <a:p>
            <a:r>
              <a:rPr lang="en-US">
                <a:solidFill>
                  <a:schemeClr val="tx1"/>
                </a:solidFill>
              </a:rPr>
              <a:t>Digital Equity Summit Presentations- </a:t>
            </a:r>
            <a:r>
              <a:rPr lang="en-US">
                <a:solidFill>
                  <a:schemeClr val="tx1"/>
                </a:solidFill>
                <a:hlinkClick r:id="rId4">
                  <a:extLst>
                    <a:ext uri="{A12FA001-AC4F-418D-AE19-62706E023703}">
                      <ahyp:hlinkClr xmlns:ahyp="http://schemas.microsoft.com/office/drawing/2018/hyperlinkcolor" val="tx"/>
                    </a:ext>
                  </a:extLst>
                </a:hlinkClick>
              </a:rPr>
              <a:t>http://www.nysed.gov/digital-equity-summits/recorded-digital-equity-summit-presentation-videos</a:t>
            </a:r>
            <a:endParaRPr lang="en-US">
              <a:solidFill>
                <a:schemeClr val="tx1"/>
              </a:solidFill>
            </a:endParaRPr>
          </a:p>
          <a:p>
            <a:r>
              <a:rPr lang="en-US">
                <a:solidFill>
                  <a:schemeClr val="tx1"/>
                </a:solidFill>
              </a:rPr>
              <a:t>Emergency Connectivity Fund: </a:t>
            </a:r>
            <a:r>
              <a:rPr lang="en-US">
                <a:solidFill>
                  <a:schemeClr val="tx1"/>
                </a:solidFill>
                <a:hlinkClick r:id="rId5">
                  <a:extLst>
                    <a:ext uri="{A12FA001-AC4F-418D-AE19-62706E023703}">
                      <ahyp:hlinkClr xmlns:ahyp="http://schemas.microsoft.com/office/drawing/2018/hyperlinkcolor" val="tx"/>
                    </a:ext>
                  </a:extLst>
                </a:hlinkClick>
              </a:rPr>
              <a:t>https://www.emergencyconnectivityfund.org/</a:t>
            </a:r>
            <a:endParaRPr lang="en-US">
              <a:solidFill>
                <a:schemeClr val="tx1"/>
              </a:solidFill>
            </a:endParaRPr>
          </a:p>
          <a:p>
            <a:r>
              <a:rPr lang="en-US">
                <a:solidFill>
                  <a:schemeClr val="tx1"/>
                </a:solidFill>
              </a:rPr>
              <a:t>Emergency Broadband Benefit: https://www.fcc.gov/broadbandbenefit</a:t>
            </a:r>
          </a:p>
        </p:txBody>
      </p:sp>
    </p:spTree>
    <p:extLst>
      <p:ext uri="{BB962C8B-B14F-4D97-AF65-F5344CB8AC3E}">
        <p14:creationId xmlns:p14="http://schemas.microsoft.com/office/powerpoint/2010/main" val="2992619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6F90-8215-46E5-B303-3850561BF0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B66A34-79F4-4717-A4C2-1C0D2395892D}"/>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5A4D410E-B907-428E-B772-7626667CC4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1EB438B3-8EEA-43CC-84C4-9853035F8045}"/>
              </a:ext>
            </a:extLst>
          </p:cNvPr>
          <p:cNvSpPr/>
          <p:nvPr/>
        </p:nvSpPr>
        <p:spPr>
          <a:xfrm>
            <a:off x="0" y="1989056"/>
            <a:ext cx="6096000" cy="3101983"/>
          </a:xfrm>
          <a:prstGeom prst="rect">
            <a:avLst/>
          </a:prstGeom>
          <a:solidFill>
            <a:srgbClr val="0018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a:solidFill>
                  <a:schemeClr val="bg1"/>
                </a:solidFill>
              </a:rPr>
              <a:t>THANK YOU!</a:t>
            </a:r>
            <a:endParaRPr lang="en-US" sz="4800"/>
          </a:p>
        </p:txBody>
      </p:sp>
      <p:sp>
        <p:nvSpPr>
          <p:cNvPr id="6" name="object 6" descr="Beige rectangle">
            <a:extLst>
              <a:ext uri="{FF2B5EF4-FFF2-40B4-BE49-F238E27FC236}">
                <a16:creationId xmlns:a16="http://schemas.microsoft.com/office/drawing/2014/main" id="{DE8C7642-2461-42D1-BD00-EE01E67BC7A9}"/>
              </a:ext>
            </a:extLst>
          </p:cNvPr>
          <p:cNvSpPr/>
          <p:nvPr/>
        </p:nvSpPr>
        <p:spPr bwMode="ltGray">
          <a:xfrm>
            <a:off x="1059556" y="3997837"/>
            <a:ext cx="4176000" cy="0"/>
          </a:xfrm>
          <a:custGeom>
            <a:avLst/>
            <a:gdLst/>
            <a:ahLst/>
            <a:cxnLst/>
            <a:rect l="l" t="t" r="r" b="b"/>
            <a:pathLst>
              <a:path w="4206240">
                <a:moveTo>
                  <a:pt x="0" y="0"/>
                </a:moveTo>
                <a:lnTo>
                  <a:pt x="4206240" y="0"/>
                </a:lnTo>
              </a:path>
            </a:pathLst>
          </a:custGeom>
          <a:ln w="54863">
            <a:solidFill>
              <a:srgbClr val="4A9BE1"/>
            </a:solidFill>
          </a:ln>
        </p:spPr>
        <p:txBody>
          <a:bodyPr wrap="square" lIns="0" tIns="0" rIns="0" bIns="0" rtlCol="0"/>
          <a:lstStyle/>
          <a:p>
            <a:endParaRPr lang="en-US"/>
          </a:p>
        </p:txBody>
      </p:sp>
      <p:pic>
        <p:nvPicPr>
          <p:cNvPr id="7" name="Picture 6" descr="A screenshot of a cell phone&#10;&#10;Description automatically generated">
            <a:extLst>
              <a:ext uri="{FF2B5EF4-FFF2-40B4-BE49-F238E27FC236}">
                <a16:creationId xmlns:a16="http://schemas.microsoft.com/office/drawing/2014/main" id="{2A5D8411-D446-4E52-89A5-4413FDED9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7043" y="0"/>
            <a:ext cx="5680500" cy="2516898"/>
          </a:xfrm>
          <a:prstGeom prst="rect">
            <a:avLst/>
          </a:prstGeom>
        </p:spPr>
      </p:pic>
      <p:pic>
        <p:nvPicPr>
          <p:cNvPr id="8" name="Picture 7">
            <a:extLst>
              <a:ext uri="{FF2B5EF4-FFF2-40B4-BE49-F238E27FC236}">
                <a16:creationId xmlns:a16="http://schemas.microsoft.com/office/drawing/2014/main" id="{72CC47D6-A18E-4FF1-9274-1D3FA59D2B7F}"/>
              </a:ext>
            </a:extLst>
          </p:cNvPr>
          <p:cNvPicPr>
            <a:picLocks noChangeAspect="1"/>
          </p:cNvPicPr>
          <p:nvPr/>
        </p:nvPicPr>
        <p:blipFill>
          <a:blip r:embed="rId4"/>
          <a:stretch>
            <a:fillRect/>
          </a:stretch>
        </p:blipFill>
        <p:spPr>
          <a:xfrm>
            <a:off x="11193415" y="5828896"/>
            <a:ext cx="847417" cy="871804"/>
          </a:xfrm>
          <a:prstGeom prst="rect">
            <a:avLst/>
          </a:prstGeom>
        </p:spPr>
      </p:pic>
    </p:spTree>
    <p:extLst>
      <p:ext uri="{BB962C8B-B14F-4D97-AF65-F5344CB8AC3E}">
        <p14:creationId xmlns:p14="http://schemas.microsoft.com/office/powerpoint/2010/main" val="322934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32E77-EBE1-4561-8148-18C12CF42067}"/>
              </a:ext>
            </a:extLst>
          </p:cNvPr>
          <p:cNvSpPr>
            <a:spLocks noGrp="1"/>
          </p:cNvSpPr>
          <p:nvPr>
            <p:ph type="title"/>
          </p:nvPr>
        </p:nvSpPr>
        <p:spPr/>
        <p:txBody>
          <a:bodyPr/>
          <a:lstStyle/>
          <a:p>
            <a:r>
              <a:rPr lang="en-US" sz="3600"/>
              <a:t>background</a:t>
            </a:r>
          </a:p>
        </p:txBody>
      </p:sp>
      <p:pic>
        <p:nvPicPr>
          <p:cNvPr id="8" name="Graphic 7" descr="Gears outline">
            <a:extLst>
              <a:ext uri="{FF2B5EF4-FFF2-40B4-BE49-F238E27FC236}">
                <a16:creationId xmlns:a16="http://schemas.microsoft.com/office/drawing/2014/main" id="{0127F173-DEBB-4969-A6E2-DACBDC90E0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8523" y="3980550"/>
            <a:ext cx="914400" cy="914400"/>
          </a:xfrm>
          <a:prstGeom prst="rect">
            <a:avLst/>
          </a:prstGeom>
        </p:spPr>
      </p:pic>
      <p:pic>
        <p:nvPicPr>
          <p:cNvPr id="10" name="Graphic 9" descr="Road outline">
            <a:extLst>
              <a:ext uri="{FF2B5EF4-FFF2-40B4-BE49-F238E27FC236}">
                <a16:creationId xmlns:a16="http://schemas.microsoft.com/office/drawing/2014/main" id="{8B9F5A57-CDC5-49B8-899D-557A361E27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98822" y="3980550"/>
            <a:ext cx="914400" cy="914400"/>
          </a:xfrm>
          <a:prstGeom prst="rect">
            <a:avLst/>
          </a:prstGeom>
        </p:spPr>
      </p:pic>
      <p:pic>
        <p:nvPicPr>
          <p:cNvPr id="9" name="Graphic 8" descr="Programmer female outline">
            <a:extLst>
              <a:ext uri="{FF2B5EF4-FFF2-40B4-BE49-F238E27FC236}">
                <a16:creationId xmlns:a16="http://schemas.microsoft.com/office/drawing/2014/main" id="{9B2D733E-AC2E-4280-BB3F-B4FBD652E86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9329" y="3980550"/>
            <a:ext cx="914400" cy="914400"/>
          </a:xfrm>
          <a:prstGeom prst="rect">
            <a:avLst/>
          </a:prstGeom>
        </p:spPr>
      </p:pic>
      <p:sp>
        <p:nvSpPr>
          <p:cNvPr id="11" name="Content Placeholder 2">
            <a:extLst>
              <a:ext uri="{FF2B5EF4-FFF2-40B4-BE49-F238E27FC236}">
                <a16:creationId xmlns:a16="http://schemas.microsoft.com/office/drawing/2014/main" id="{8D0243E5-5338-4F2C-A752-3EE602F2676B}"/>
              </a:ext>
            </a:extLst>
          </p:cNvPr>
          <p:cNvSpPr txBox="1">
            <a:spLocks/>
          </p:cNvSpPr>
          <p:nvPr/>
        </p:nvSpPr>
        <p:spPr>
          <a:xfrm>
            <a:off x="6266396" y="773749"/>
            <a:ext cx="5657850" cy="2655251"/>
          </a:xfrm>
          <a:prstGeom prst="rect">
            <a:avLst/>
          </a:prstGeom>
          <a:solidFill>
            <a:schemeClr val="bg1"/>
          </a:solidFill>
        </p:spPr>
        <p:txBody>
          <a:bodyPr vert="horz" lIns="91440" tIns="45720" rIns="91440" bIns="45720" rtlCol="0" anchor="t">
            <a:no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3200" kern="1200">
                <a:solidFill>
                  <a:schemeClr val="tx1"/>
                </a:solidFill>
                <a:latin typeface="Century Gothic" panose="020B0502020202020204" pitchFamily="34" charset="0"/>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2800" kern="1200">
                <a:solidFill>
                  <a:schemeClr val="tx1">
                    <a:lumMod val="85000"/>
                    <a:lumOff val="15000"/>
                  </a:schemeClr>
                </a:solidFill>
                <a:latin typeface="Century Gothic" panose="020B0502020202020204" pitchFamily="34" charset="0"/>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2400" kern="1200">
                <a:solidFill>
                  <a:schemeClr val="tx1">
                    <a:lumMod val="85000"/>
                    <a:lumOff val="15000"/>
                  </a:schemeClr>
                </a:solidFill>
                <a:latin typeface="Century Gothic" panose="020B0502020202020204" pitchFamily="34" charset="0"/>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Century Gothic" panose="020B0502020202020204" pitchFamily="34" charset="0"/>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Century Gothic" panose="020B0502020202020204" pitchFamily="34" charset="0"/>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2000"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2000" kern="1200" baseline="0">
                <a:solidFill>
                  <a:schemeClr val="tx1"/>
                </a:solidFill>
                <a:latin typeface="+mn-lt"/>
                <a:ea typeface="+mn-ea"/>
                <a:cs typeface="+mn-cs"/>
              </a:defRPr>
            </a:lvl9pPr>
          </a:lstStyle>
          <a:p>
            <a:pPr marL="342900" indent="-342900">
              <a:buFont typeface="Arial" panose="020B0604020202020204" pitchFamily="34" charset="0"/>
              <a:buChar char="•"/>
            </a:pPr>
            <a:r>
              <a:rPr lang="en-US">
                <a:ea typeface="Verdana" panose="020B0604030504040204" pitchFamily="34" charset="0"/>
              </a:rPr>
              <a:t>Disparities Around Income and Race</a:t>
            </a:r>
            <a:endParaRPr lang="en-US" i="1">
              <a:ea typeface="Verdana" panose="020B0604030504040204" pitchFamily="34" charset="0"/>
            </a:endParaRPr>
          </a:p>
          <a:p>
            <a:pPr marL="342900" indent="-342900">
              <a:buFont typeface="Arial" panose="020B0604020202020204" pitchFamily="34" charset="0"/>
              <a:buChar char="•"/>
            </a:pPr>
            <a:endParaRPr lang="en-US" b="1" i="1">
              <a:ea typeface="Verdana" panose="020B0604030504040204" pitchFamily="34" charset="0"/>
            </a:endParaRPr>
          </a:p>
          <a:p>
            <a:pPr marL="342900" indent="-342900">
              <a:buFont typeface="Arial" panose="020B0604020202020204" pitchFamily="34" charset="0"/>
              <a:buChar char="•"/>
            </a:pPr>
            <a:r>
              <a:rPr lang="en-US">
                <a:ea typeface="Verdana" panose="020B0604030504040204" pitchFamily="34" charset="0"/>
              </a:rPr>
              <a:t>Digital Equity and Schools</a:t>
            </a:r>
          </a:p>
          <a:p>
            <a:pPr marL="342900" indent="-342900">
              <a:buFont typeface="Arial" panose="020B0604020202020204" pitchFamily="34" charset="0"/>
              <a:buChar char="•"/>
            </a:pPr>
            <a:endParaRPr lang="en-US" b="1" i="1">
              <a:ea typeface="Verdana" panose="020B0604030504040204" pitchFamily="34" charset="0"/>
            </a:endParaRPr>
          </a:p>
          <a:p>
            <a:pPr marL="342900" indent="-342900">
              <a:buFont typeface="Arial" panose="020B0604020202020204" pitchFamily="34" charset="0"/>
              <a:buChar char="•"/>
            </a:pPr>
            <a:r>
              <a:rPr lang="en-US">
                <a:ea typeface="Verdana" panose="020B0604030504040204" pitchFamily="34" charset="0"/>
              </a:rPr>
              <a:t>Government Efforts to Address Digital Inequity</a:t>
            </a:r>
            <a:endParaRPr lang="en-US">
              <a:latin typeface="Verdana" panose="020B0604030504040204" pitchFamily="34" charset="0"/>
              <a:ea typeface="Verdana" panose="020B0604030504040204" pitchFamily="34" charset="0"/>
            </a:endParaRPr>
          </a:p>
        </p:txBody>
      </p:sp>
      <p:sp>
        <p:nvSpPr>
          <p:cNvPr id="7" name="TextBox 6">
            <a:extLst>
              <a:ext uri="{FF2B5EF4-FFF2-40B4-BE49-F238E27FC236}">
                <a16:creationId xmlns:a16="http://schemas.microsoft.com/office/drawing/2014/main" id="{CA489820-9161-4E8A-A521-540EC5E5D8BF}"/>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pic>
        <p:nvPicPr>
          <p:cNvPr id="12" name="Picture 11" descr="A close up of a logo&#10;&#10;Description automatically generated">
            <a:extLst>
              <a:ext uri="{FF2B5EF4-FFF2-40B4-BE49-F238E27FC236}">
                <a16:creationId xmlns:a16="http://schemas.microsoft.com/office/drawing/2014/main" id="{943811A6-1309-41C5-B92A-C0C82EAEF5F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Tree>
    <p:extLst>
      <p:ext uri="{BB962C8B-B14F-4D97-AF65-F5344CB8AC3E}">
        <p14:creationId xmlns:p14="http://schemas.microsoft.com/office/powerpoint/2010/main" val="100452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0FC8-1348-4C8A-9B48-9E2EE86702F0}"/>
              </a:ext>
            </a:extLst>
          </p:cNvPr>
          <p:cNvSpPr>
            <a:spLocks noGrp="1"/>
          </p:cNvSpPr>
          <p:nvPr>
            <p:ph type="title"/>
          </p:nvPr>
        </p:nvSpPr>
        <p:spPr/>
        <p:txBody>
          <a:bodyPr/>
          <a:lstStyle/>
          <a:p>
            <a:r>
              <a:rPr lang="en-US">
                <a:latin typeface="Century Gothic"/>
              </a:rPr>
              <a:t>Disparities Around Income and Race</a:t>
            </a:r>
          </a:p>
        </p:txBody>
      </p:sp>
      <p:sp>
        <p:nvSpPr>
          <p:cNvPr id="4" name="Text Placeholder 3">
            <a:extLst>
              <a:ext uri="{FF2B5EF4-FFF2-40B4-BE49-F238E27FC236}">
                <a16:creationId xmlns:a16="http://schemas.microsoft.com/office/drawing/2014/main" id="{2F04319A-6896-4DD0-A8A5-2A84071B7426}"/>
              </a:ext>
            </a:extLst>
          </p:cNvPr>
          <p:cNvSpPr>
            <a:spLocks noGrp="1"/>
          </p:cNvSpPr>
          <p:nvPr>
            <p:ph type="body" sz="half" idx="2"/>
          </p:nvPr>
        </p:nvSpPr>
        <p:spPr/>
        <p:txBody>
          <a:bodyPr/>
          <a:lstStyle/>
          <a:p>
            <a:endParaRPr lang="en-US" sz="2000">
              <a:latin typeface="Century Gothic"/>
            </a:endParaRPr>
          </a:p>
          <a:p>
            <a:r>
              <a:rPr lang="en-US" sz="1800">
                <a:latin typeface="Century Gothic"/>
              </a:rPr>
              <a:t>Poor New Yorkers, older adults, and communities of color have low adoption rates of digital tools.</a:t>
            </a:r>
          </a:p>
        </p:txBody>
      </p:sp>
      <p:sp>
        <p:nvSpPr>
          <p:cNvPr id="7" name="TextBox 6">
            <a:extLst>
              <a:ext uri="{FF2B5EF4-FFF2-40B4-BE49-F238E27FC236}">
                <a16:creationId xmlns:a16="http://schemas.microsoft.com/office/drawing/2014/main" id="{428A7E53-60DC-4888-BD9E-880C47DA8765}"/>
              </a:ext>
            </a:extLst>
          </p:cNvPr>
          <p:cNvSpPr txBox="1"/>
          <p:nvPr/>
        </p:nvSpPr>
        <p:spPr>
          <a:xfrm>
            <a:off x="6343651" y="556077"/>
            <a:ext cx="554627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latin typeface="Century Gothic"/>
              </a:rPr>
              <a:t>Half of New York's lowest income residents (annual income under $25,000) do not have a wireline broadband subscription and half lack a computer. </a:t>
            </a:r>
          </a:p>
        </p:txBody>
      </p:sp>
      <p:sp>
        <p:nvSpPr>
          <p:cNvPr id="9" name="TextBox 8">
            <a:extLst>
              <a:ext uri="{FF2B5EF4-FFF2-40B4-BE49-F238E27FC236}">
                <a16:creationId xmlns:a16="http://schemas.microsoft.com/office/drawing/2014/main" id="{96D4AF37-09A9-4A4C-9DE1-5E268BA1925F}"/>
              </a:ext>
            </a:extLst>
          </p:cNvPr>
          <p:cNvSpPr txBox="1"/>
          <p:nvPr/>
        </p:nvSpPr>
        <p:spPr>
          <a:xfrm>
            <a:off x="6345917" y="4313917"/>
            <a:ext cx="5219698"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000">
                <a:latin typeface="Century Gothic"/>
              </a:rPr>
              <a:t>One-third of African American and Latino households do not have wireline broadband at home and similar numbers do not have a desktop or laptop computer. </a:t>
            </a:r>
            <a:endParaRPr lang="en-US" sz="2000"/>
          </a:p>
        </p:txBody>
      </p:sp>
      <p:sp>
        <p:nvSpPr>
          <p:cNvPr id="10" name="TextBox 9">
            <a:extLst>
              <a:ext uri="{FF2B5EF4-FFF2-40B4-BE49-F238E27FC236}">
                <a16:creationId xmlns:a16="http://schemas.microsoft.com/office/drawing/2014/main" id="{24992648-AD42-4A8F-BFB7-F3F097C2E42B}"/>
              </a:ext>
            </a:extLst>
          </p:cNvPr>
          <p:cNvSpPr txBox="1"/>
          <p:nvPr/>
        </p:nvSpPr>
        <p:spPr>
          <a:xfrm>
            <a:off x="6343650" y="2433863"/>
            <a:ext cx="500198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latin typeface="Century Gothic"/>
              </a:rPr>
              <a:t>40% of older (65+) New Yorkers do not have wireline subscriptions for internet service and about one-third do not have a computer. </a:t>
            </a:r>
            <a:endParaRPr lang="en-US" sz="2000"/>
          </a:p>
        </p:txBody>
      </p:sp>
      <p:pic>
        <p:nvPicPr>
          <p:cNvPr id="18" name="Picture 17" descr="A close up of a logo&#10;&#10;Description automatically generated">
            <a:extLst>
              <a:ext uri="{FF2B5EF4-FFF2-40B4-BE49-F238E27FC236}">
                <a16:creationId xmlns:a16="http://schemas.microsoft.com/office/drawing/2014/main" id="{52A70E0D-8742-423A-88CD-F56610F4FC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3" name="TextBox 2">
            <a:extLst>
              <a:ext uri="{FF2B5EF4-FFF2-40B4-BE49-F238E27FC236}">
                <a16:creationId xmlns:a16="http://schemas.microsoft.com/office/drawing/2014/main" id="{8FB2EE6B-6EDF-4CEE-A609-14ABB1306C59}"/>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403632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0FC8-1348-4C8A-9B48-9E2EE86702F0}"/>
              </a:ext>
            </a:extLst>
          </p:cNvPr>
          <p:cNvSpPr>
            <a:spLocks noGrp="1"/>
          </p:cNvSpPr>
          <p:nvPr>
            <p:ph type="title"/>
          </p:nvPr>
        </p:nvSpPr>
        <p:spPr/>
        <p:txBody>
          <a:bodyPr/>
          <a:lstStyle/>
          <a:p>
            <a:r>
              <a:rPr lang="en-US">
                <a:latin typeface="Century Gothic"/>
              </a:rPr>
              <a:t>Digital Equity and Schools</a:t>
            </a:r>
            <a:endParaRPr lang="en-US"/>
          </a:p>
        </p:txBody>
      </p:sp>
      <p:sp>
        <p:nvSpPr>
          <p:cNvPr id="4" name="Text Placeholder 3">
            <a:extLst>
              <a:ext uri="{FF2B5EF4-FFF2-40B4-BE49-F238E27FC236}">
                <a16:creationId xmlns:a16="http://schemas.microsoft.com/office/drawing/2014/main" id="{2F04319A-6896-4DD0-A8A5-2A84071B7426}"/>
              </a:ext>
            </a:extLst>
          </p:cNvPr>
          <p:cNvSpPr>
            <a:spLocks noGrp="1"/>
          </p:cNvSpPr>
          <p:nvPr>
            <p:ph type="body" sz="half" idx="2"/>
          </p:nvPr>
        </p:nvSpPr>
        <p:spPr/>
        <p:txBody>
          <a:bodyPr/>
          <a:lstStyle/>
          <a:p>
            <a:endParaRPr lang="en-US">
              <a:latin typeface="Century Gothic"/>
            </a:endParaRPr>
          </a:p>
          <a:p>
            <a:r>
              <a:rPr lang="en-US" sz="1600">
                <a:latin typeface="Century Gothic"/>
              </a:rPr>
              <a:t>The State Education Department conducted surveys of NYS schools in the Spring and Fall of 2020 to measure students' access to the internet and devices. 99% of NYS schools responded. </a:t>
            </a:r>
          </a:p>
        </p:txBody>
      </p:sp>
      <p:sp>
        <p:nvSpPr>
          <p:cNvPr id="7" name="TextBox 6">
            <a:extLst>
              <a:ext uri="{FF2B5EF4-FFF2-40B4-BE49-F238E27FC236}">
                <a16:creationId xmlns:a16="http://schemas.microsoft.com/office/drawing/2014/main" id="{428A7E53-60DC-4888-BD9E-880C47DA8765}"/>
              </a:ext>
            </a:extLst>
          </p:cNvPr>
          <p:cNvSpPr txBox="1"/>
          <p:nvPr/>
        </p:nvSpPr>
        <p:spPr>
          <a:xfrm>
            <a:off x="6343651" y="556077"/>
            <a:ext cx="554627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latin typeface="Century Gothic"/>
              </a:rPr>
              <a:t>NYS schools, districts and BOCES have provided hundreds of thousands of devices to our New York State students over the past year for home use. </a:t>
            </a:r>
          </a:p>
        </p:txBody>
      </p:sp>
      <p:sp>
        <p:nvSpPr>
          <p:cNvPr id="9" name="TextBox 8">
            <a:extLst>
              <a:ext uri="{FF2B5EF4-FFF2-40B4-BE49-F238E27FC236}">
                <a16:creationId xmlns:a16="http://schemas.microsoft.com/office/drawing/2014/main" id="{96D4AF37-09A9-4A4C-9DE1-5E268BA1925F}"/>
              </a:ext>
            </a:extLst>
          </p:cNvPr>
          <p:cNvSpPr txBox="1"/>
          <p:nvPr/>
        </p:nvSpPr>
        <p:spPr>
          <a:xfrm>
            <a:off x="6345917" y="4313917"/>
            <a:ext cx="5219698"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000">
                <a:latin typeface="Century Gothic"/>
              </a:rPr>
              <a:t>The survey results indicate that the most effective digital equity work can happen at the local level, through partnerships and collaboration. </a:t>
            </a:r>
          </a:p>
        </p:txBody>
      </p:sp>
      <p:sp>
        <p:nvSpPr>
          <p:cNvPr id="10" name="TextBox 9">
            <a:extLst>
              <a:ext uri="{FF2B5EF4-FFF2-40B4-BE49-F238E27FC236}">
                <a16:creationId xmlns:a16="http://schemas.microsoft.com/office/drawing/2014/main" id="{24992648-AD42-4A8F-BFB7-F3F097C2E42B}"/>
              </a:ext>
            </a:extLst>
          </p:cNvPr>
          <p:cNvSpPr txBox="1"/>
          <p:nvPr/>
        </p:nvSpPr>
        <p:spPr>
          <a:xfrm>
            <a:off x="6343650" y="2433863"/>
            <a:ext cx="500198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latin typeface="Century Gothic"/>
              </a:rPr>
              <a:t>As of January 2021, approximately 93% of students in New York have internet access and 91% have devices to support virtual learning. </a:t>
            </a:r>
          </a:p>
        </p:txBody>
      </p:sp>
      <p:pic>
        <p:nvPicPr>
          <p:cNvPr id="5" name="Picture 4" descr="A close up of a logo&#10;&#10;Description automatically generated">
            <a:extLst>
              <a:ext uri="{FF2B5EF4-FFF2-40B4-BE49-F238E27FC236}">
                <a16:creationId xmlns:a16="http://schemas.microsoft.com/office/drawing/2014/main" id="{22142EDA-AF5B-4F55-8123-5372733DA7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3" name="TextBox 2">
            <a:extLst>
              <a:ext uri="{FF2B5EF4-FFF2-40B4-BE49-F238E27FC236}">
                <a16:creationId xmlns:a16="http://schemas.microsoft.com/office/drawing/2014/main" id="{C5F8EA01-DC84-4ECC-855E-0747C7A4F598}"/>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296883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0FC8-1348-4C8A-9B48-9E2EE86702F0}"/>
              </a:ext>
            </a:extLst>
          </p:cNvPr>
          <p:cNvSpPr>
            <a:spLocks noGrp="1"/>
          </p:cNvSpPr>
          <p:nvPr>
            <p:ph type="title"/>
          </p:nvPr>
        </p:nvSpPr>
        <p:spPr/>
        <p:txBody>
          <a:bodyPr/>
          <a:lstStyle/>
          <a:p>
            <a:r>
              <a:rPr lang="en-US">
                <a:latin typeface="Century Gothic"/>
              </a:rPr>
              <a:t>Government Efforts to Address Digital Inequity</a:t>
            </a:r>
            <a:endParaRPr lang="en-US"/>
          </a:p>
        </p:txBody>
      </p:sp>
      <p:sp>
        <p:nvSpPr>
          <p:cNvPr id="4" name="Text Placeholder 3">
            <a:extLst>
              <a:ext uri="{FF2B5EF4-FFF2-40B4-BE49-F238E27FC236}">
                <a16:creationId xmlns:a16="http://schemas.microsoft.com/office/drawing/2014/main" id="{2F04319A-6896-4DD0-A8A5-2A84071B7426}"/>
              </a:ext>
            </a:extLst>
          </p:cNvPr>
          <p:cNvSpPr>
            <a:spLocks noGrp="1"/>
          </p:cNvSpPr>
          <p:nvPr>
            <p:ph type="body" sz="half" idx="2"/>
          </p:nvPr>
        </p:nvSpPr>
        <p:spPr/>
        <p:txBody>
          <a:bodyPr>
            <a:normAutofit/>
          </a:bodyPr>
          <a:lstStyle/>
          <a:p>
            <a:endParaRPr lang="en-US" sz="2000">
              <a:latin typeface="Century Gothic"/>
            </a:endParaRPr>
          </a:p>
          <a:p>
            <a:r>
              <a:rPr lang="en-US" sz="1800" dirty="0">
                <a:latin typeface="Century Gothic"/>
              </a:rPr>
              <a:t>The ARPA Rescue Plan of 2021 allocates $350 billion to state, local, territorial, and Tribal governments for the purpose of "laying the foundation for a strong and equitable recovery." </a:t>
            </a:r>
            <a:endParaRPr lang="en-US" sz="1800" dirty="0"/>
          </a:p>
        </p:txBody>
      </p:sp>
      <p:sp>
        <p:nvSpPr>
          <p:cNvPr id="7" name="TextBox 6">
            <a:extLst>
              <a:ext uri="{FF2B5EF4-FFF2-40B4-BE49-F238E27FC236}">
                <a16:creationId xmlns:a16="http://schemas.microsoft.com/office/drawing/2014/main" id="{428A7E53-60DC-4888-BD9E-880C47DA8765}"/>
              </a:ext>
            </a:extLst>
          </p:cNvPr>
          <p:cNvSpPr txBox="1"/>
          <p:nvPr/>
        </p:nvSpPr>
        <p:spPr>
          <a:xfrm>
            <a:off x="6343651" y="556077"/>
            <a:ext cx="554627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endParaRPr lang="en-US" sz="2000">
              <a:latin typeface="Century Gothic"/>
            </a:endParaRPr>
          </a:p>
        </p:txBody>
      </p:sp>
      <p:sp>
        <p:nvSpPr>
          <p:cNvPr id="9" name="TextBox 8">
            <a:extLst>
              <a:ext uri="{FF2B5EF4-FFF2-40B4-BE49-F238E27FC236}">
                <a16:creationId xmlns:a16="http://schemas.microsoft.com/office/drawing/2014/main" id="{96D4AF37-09A9-4A4C-9DE1-5E268BA1925F}"/>
              </a:ext>
            </a:extLst>
          </p:cNvPr>
          <p:cNvSpPr txBox="1"/>
          <p:nvPr/>
        </p:nvSpPr>
        <p:spPr>
          <a:xfrm>
            <a:off x="6400346" y="2499631"/>
            <a:ext cx="521969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a:latin typeface="Century Gothic"/>
              </a:rPr>
              <a:t>The Budget also requires the Public Service Commission to study and map out availability, reliability, and cost of high-speed internet and broadband services.</a:t>
            </a:r>
          </a:p>
        </p:txBody>
      </p:sp>
      <p:sp>
        <p:nvSpPr>
          <p:cNvPr id="10" name="TextBox 9">
            <a:extLst>
              <a:ext uri="{FF2B5EF4-FFF2-40B4-BE49-F238E27FC236}">
                <a16:creationId xmlns:a16="http://schemas.microsoft.com/office/drawing/2014/main" id="{24992648-AD42-4A8F-BFB7-F3F097C2E42B}"/>
              </a:ext>
            </a:extLst>
          </p:cNvPr>
          <p:cNvSpPr txBox="1"/>
          <p:nvPr/>
        </p:nvSpPr>
        <p:spPr>
          <a:xfrm>
            <a:off x="6398078" y="646791"/>
            <a:ext cx="500198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a:latin typeface="Century Gothic"/>
              </a:rPr>
              <a:t>The NYS 20/21 Budget includes a requirement that internet service providers offer $15 or less monthly cost for low-income consumer access to broadband services. </a:t>
            </a:r>
            <a:endParaRPr lang="en-US"/>
          </a:p>
        </p:txBody>
      </p:sp>
      <p:sp>
        <p:nvSpPr>
          <p:cNvPr id="3" name="TextBox 2">
            <a:extLst>
              <a:ext uri="{FF2B5EF4-FFF2-40B4-BE49-F238E27FC236}">
                <a16:creationId xmlns:a16="http://schemas.microsoft.com/office/drawing/2014/main" id="{CF679D01-35B2-4803-987A-059F66E8EC07}"/>
              </a:ext>
            </a:extLst>
          </p:cNvPr>
          <p:cNvSpPr txBox="1"/>
          <p:nvPr/>
        </p:nvSpPr>
        <p:spPr>
          <a:xfrm>
            <a:off x="6402614" y="4071256"/>
            <a:ext cx="5255984"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a:latin typeface="Century Gothic"/>
              </a:rPr>
              <a:t>The Budget sets aside $15 million in federal funding to allow the SED to implement a program to provide resources and technical support for individuals and households who are economically disadvantaged. </a:t>
            </a:r>
            <a:endParaRPr lang="en-US"/>
          </a:p>
        </p:txBody>
      </p:sp>
      <p:pic>
        <p:nvPicPr>
          <p:cNvPr id="8" name="Picture 7" descr="A close up of a logo&#10;&#10;Description automatically generated">
            <a:extLst>
              <a:ext uri="{FF2B5EF4-FFF2-40B4-BE49-F238E27FC236}">
                <a16:creationId xmlns:a16="http://schemas.microsoft.com/office/drawing/2014/main" id="{716BA4FE-F26A-463C-A1D7-6FE8A7CFB6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5" name="TextBox 4">
            <a:extLst>
              <a:ext uri="{FF2B5EF4-FFF2-40B4-BE49-F238E27FC236}">
                <a16:creationId xmlns:a16="http://schemas.microsoft.com/office/drawing/2014/main" id="{61DF9046-40D8-4AB2-94FE-D2FA13D53176}"/>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427596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32E77-EBE1-4561-8148-18C12CF42067}"/>
              </a:ext>
            </a:extLst>
          </p:cNvPr>
          <p:cNvSpPr>
            <a:spLocks noGrp="1"/>
          </p:cNvSpPr>
          <p:nvPr>
            <p:ph type="title"/>
          </p:nvPr>
        </p:nvSpPr>
        <p:spPr>
          <a:xfrm>
            <a:off x="808523" y="1219200"/>
            <a:ext cx="4494998" cy="2159268"/>
          </a:xfrm>
        </p:spPr>
        <p:txBody>
          <a:bodyPr/>
          <a:lstStyle/>
          <a:p>
            <a:pPr algn="l"/>
            <a:r>
              <a:rPr lang="en-US" sz="3600"/>
              <a:t>Outline for collaborative change</a:t>
            </a:r>
          </a:p>
        </p:txBody>
      </p:sp>
      <p:pic>
        <p:nvPicPr>
          <p:cNvPr id="7" name="Graphic 6" descr="Blueprint outline">
            <a:extLst>
              <a:ext uri="{FF2B5EF4-FFF2-40B4-BE49-F238E27FC236}">
                <a16:creationId xmlns:a16="http://schemas.microsoft.com/office/drawing/2014/main" id="{779E73A6-05F4-4C4C-8EC7-98014A2ADF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523" y="3963143"/>
            <a:ext cx="914400" cy="914400"/>
          </a:xfrm>
          <a:prstGeom prst="rect">
            <a:avLst/>
          </a:prstGeom>
        </p:spPr>
      </p:pic>
      <p:pic>
        <p:nvPicPr>
          <p:cNvPr id="12" name="Graphic 11" descr="Boardroom outline">
            <a:extLst>
              <a:ext uri="{FF2B5EF4-FFF2-40B4-BE49-F238E27FC236}">
                <a16:creationId xmlns:a16="http://schemas.microsoft.com/office/drawing/2014/main" id="{46FB177E-FDD7-453A-8229-574062ADEB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49436" y="3931638"/>
            <a:ext cx="914400" cy="914400"/>
          </a:xfrm>
          <a:prstGeom prst="rect">
            <a:avLst/>
          </a:prstGeom>
        </p:spPr>
      </p:pic>
      <p:pic>
        <p:nvPicPr>
          <p:cNvPr id="14" name="Graphic 13" descr="Electrician female outline">
            <a:extLst>
              <a:ext uri="{FF2B5EF4-FFF2-40B4-BE49-F238E27FC236}">
                <a16:creationId xmlns:a16="http://schemas.microsoft.com/office/drawing/2014/main" id="{FB7F7EB2-128B-4A19-9290-E7D386C4675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90349" y="3963143"/>
            <a:ext cx="914400" cy="914400"/>
          </a:xfrm>
          <a:prstGeom prst="rect">
            <a:avLst/>
          </a:prstGeom>
        </p:spPr>
      </p:pic>
      <p:sp>
        <p:nvSpPr>
          <p:cNvPr id="11" name="Content Placeholder 2">
            <a:extLst>
              <a:ext uri="{FF2B5EF4-FFF2-40B4-BE49-F238E27FC236}">
                <a16:creationId xmlns:a16="http://schemas.microsoft.com/office/drawing/2014/main" id="{8D0243E5-5338-4F2C-A752-3EE602F2676B}"/>
              </a:ext>
            </a:extLst>
          </p:cNvPr>
          <p:cNvSpPr txBox="1">
            <a:spLocks/>
          </p:cNvSpPr>
          <p:nvPr/>
        </p:nvSpPr>
        <p:spPr>
          <a:xfrm>
            <a:off x="6203903" y="650667"/>
            <a:ext cx="5657850" cy="2655251"/>
          </a:xfrm>
          <a:prstGeom prst="rect">
            <a:avLst/>
          </a:prstGeom>
          <a:solidFill>
            <a:schemeClr val="bg1"/>
          </a:solidFill>
        </p:spPr>
        <p:txBody>
          <a:bodyPr vert="horz" lIns="91440" tIns="45720" rIns="91440" bIns="45720" rtlCol="0" anchor="t">
            <a:no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3200" kern="1200">
                <a:solidFill>
                  <a:schemeClr val="tx1"/>
                </a:solidFill>
                <a:latin typeface="Century Gothic" panose="020B0502020202020204" pitchFamily="34" charset="0"/>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2800" kern="1200">
                <a:solidFill>
                  <a:schemeClr val="tx1">
                    <a:lumMod val="85000"/>
                    <a:lumOff val="15000"/>
                  </a:schemeClr>
                </a:solidFill>
                <a:latin typeface="Century Gothic" panose="020B0502020202020204" pitchFamily="34" charset="0"/>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2400" kern="1200">
                <a:solidFill>
                  <a:schemeClr val="tx1">
                    <a:lumMod val="85000"/>
                    <a:lumOff val="15000"/>
                  </a:schemeClr>
                </a:solidFill>
                <a:latin typeface="Century Gothic" panose="020B0502020202020204" pitchFamily="34" charset="0"/>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Century Gothic" panose="020B0502020202020204" pitchFamily="34" charset="0"/>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Century Gothic" panose="020B0502020202020204" pitchFamily="34" charset="0"/>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2000"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2000" kern="1200" baseline="0">
                <a:solidFill>
                  <a:schemeClr val="tx1"/>
                </a:solidFill>
                <a:latin typeface="+mn-lt"/>
                <a:ea typeface="+mn-ea"/>
                <a:cs typeface="+mn-cs"/>
              </a:defRPr>
            </a:lvl9pPr>
          </a:lstStyle>
          <a:p>
            <a:pPr marL="342900" indent="-342900">
              <a:buFont typeface="Arial" panose="020B0604020202020204" pitchFamily="34" charset="0"/>
              <a:buChar char="•"/>
            </a:pPr>
            <a:r>
              <a:rPr lang="en-US">
                <a:ea typeface="Verdana" panose="020B0604030504040204" pitchFamily="34" charset="0"/>
              </a:rPr>
              <a:t>State-level prioritization of Digital Inclusion work</a:t>
            </a:r>
            <a:endParaRPr lang="en-US" i="1">
              <a:ea typeface="Verdana" panose="020B0604030504040204" pitchFamily="34" charset="0"/>
            </a:endParaRPr>
          </a:p>
          <a:p>
            <a:pPr marL="342900" indent="-342900">
              <a:buFont typeface="Arial" panose="020B0604020202020204" pitchFamily="34" charset="0"/>
              <a:buChar char="•"/>
            </a:pPr>
            <a:endParaRPr lang="en-US" b="1" i="1">
              <a:ea typeface="Verdana" panose="020B0604030504040204" pitchFamily="34" charset="0"/>
            </a:endParaRPr>
          </a:p>
          <a:p>
            <a:pPr marL="342900" indent="-342900">
              <a:buFont typeface="Arial" panose="020B0604020202020204" pitchFamily="34" charset="0"/>
              <a:buChar char="•"/>
            </a:pPr>
            <a:r>
              <a:rPr lang="en-US">
                <a:ea typeface="Verdana" panose="020B0604030504040204" pitchFamily="34" charset="0"/>
              </a:rPr>
              <a:t>Thriving Digital Equity Ecosystems Across the Entire State</a:t>
            </a:r>
          </a:p>
          <a:p>
            <a:pPr marL="342900" indent="-342900">
              <a:buFont typeface="Arial" panose="020B0604020202020204" pitchFamily="34" charset="0"/>
              <a:buChar char="•"/>
            </a:pPr>
            <a:endParaRPr lang="en-US" b="1" i="1">
              <a:ea typeface="Verdana" panose="020B0604030504040204" pitchFamily="34" charset="0"/>
            </a:endParaRPr>
          </a:p>
          <a:p>
            <a:pPr marL="342900" indent="-342900">
              <a:buFont typeface="Arial" panose="020B0604020202020204" pitchFamily="34" charset="0"/>
              <a:buChar char="•"/>
            </a:pPr>
            <a:r>
              <a:rPr lang="en-US">
                <a:ea typeface="Verdana" panose="020B0604030504040204" pitchFamily="34" charset="0"/>
              </a:rPr>
              <a:t>A Shift from Digital Equity to Digital Justice</a:t>
            </a:r>
            <a:endParaRPr lang="en-US">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CA41A62E-5F42-46F4-BA15-91E2441481D3}"/>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pic>
        <p:nvPicPr>
          <p:cNvPr id="9" name="Picture 8" descr="A close up of a logo&#10;&#10;Description automatically generated">
            <a:extLst>
              <a:ext uri="{FF2B5EF4-FFF2-40B4-BE49-F238E27FC236}">
                <a16:creationId xmlns:a16="http://schemas.microsoft.com/office/drawing/2014/main" id="{19F8F914-45AA-45BD-98F4-BEB7E6AE4D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Tree>
    <p:extLst>
      <p:ext uri="{BB962C8B-B14F-4D97-AF65-F5344CB8AC3E}">
        <p14:creationId xmlns:p14="http://schemas.microsoft.com/office/powerpoint/2010/main" val="3343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0FC8-1348-4C8A-9B48-9E2EE86702F0}"/>
              </a:ext>
            </a:extLst>
          </p:cNvPr>
          <p:cNvSpPr>
            <a:spLocks noGrp="1"/>
          </p:cNvSpPr>
          <p:nvPr>
            <p:ph type="title"/>
          </p:nvPr>
        </p:nvSpPr>
        <p:spPr/>
        <p:txBody>
          <a:bodyPr>
            <a:normAutofit fontScale="90000"/>
          </a:bodyPr>
          <a:lstStyle/>
          <a:p>
            <a:r>
              <a:rPr lang="en-US">
                <a:latin typeface="Century Gothic"/>
              </a:rPr>
              <a:t>State-level prioritization of Digital Inclusion work</a:t>
            </a:r>
            <a:endParaRPr lang="en-US"/>
          </a:p>
        </p:txBody>
      </p:sp>
      <p:sp>
        <p:nvSpPr>
          <p:cNvPr id="4" name="Text Placeholder 3">
            <a:extLst>
              <a:ext uri="{FF2B5EF4-FFF2-40B4-BE49-F238E27FC236}">
                <a16:creationId xmlns:a16="http://schemas.microsoft.com/office/drawing/2014/main" id="{2F04319A-6896-4DD0-A8A5-2A84071B7426}"/>
              </a:ext>
            </a:extLst>
          </p:cNvPr>
          <p:cNvSpPr>
            <a:spLocks noGrp="1"/>
          </p:cNvSpPr>
          <p:nvPr>
            <p:ph type="body" sz="half" idx="2"/>
          </p:nvPr>
        </p:nvSpPr>
        <p:spPr>
          <a:xfrm>
            <a:off x="1033925" y="3549918"/>
            <a:ext cx="4030617" cy="2194036"/>
          </a:xfrm>
        </p:spPr>
        <p:txBody>
          <a:bodyPr>
            <a:normAutofit fontScale="92500"/>
          </a:bodyPr>
          <a:lstStyle/>
          <a:p>
            <a:endParaRPr lang="en-US" sz="2000">
              <a:latin typeface="Century Gothic"/>
            </a:endParaRPr>
          </a:p>
          <a:p>
            <a:r>
              <a:rPr lang="en-US" sz="1800">
                <a:latin typeface="Century Gothic"/>
              </a:rPr>
              <a:t>Digital Inclusion: Activities necessary to ensure that all individuals and communities, including the most disadvantaged, have access to and can make use of information and communications technologies. </a:t>
            </a:r>
          </a:p>
        </p:txBody>
      </p:sp>
      <p:sp>
        <p:nvSpPr>
          <p:cNvPr id="7" name="TextBox 6">
            <a:extLst>
              <a:ext uri="{FF2B5EF4-FFF2-40B4-BE49-F238E27FC236}">
                <a16:creationId xmlns:a16="http://schemas.microsoft.com/office/drawing/2014/main" id="{428A7E53-60DC-4888-BD9E-880C47DA8765}"/>
              </a:ext>
            </a:extLst>
          </p:cNvPr>
          <p:cNvSpPr txBox="1"/>
          <p:nvPr/>
        </p:nvSpPr>
        <p:spPr>
          <a:xfrm>
            <a:off x="6343651" y="465363"/>
            <a:ext cx="5546270"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latin typeface="Century Gothic"/>
              </a:rPr>
              <a:t>STRATEGIES</a:t>
            </a:r>
          </a:p>
          <a:p>
            <a:pPr algn="ctr"/>
            <a:endParaRPr lang="en-US" sz="2000">
              <a:latin typeface="Century Gothic"/>
            </a:endParaRPr>
          </a:p>
          <a:p>
            <a:pPr marL="342900" indent="-342900">
              <a:buFont typeface="Arial"/>
              <a:buChar char="•"/>
            </a:pPr>
            <a:r>
              <a:rPr lang="en-US" sz="2000">
                <a:latin typeface="Century Gothic"/>
              </a:rPr>
              <a:t>Develop outreach channels to help eligible populations sign up for the federal internet subsidy program and similar programs.</a:t>
            </a:r>
          </a:p>
          <a:p>
            <a:endParaRPr lang="en-US" sz="2000">
              <a:latin typeface="Century Gothic"/>
            </a:endParaRPr>
          </a:p>
          <a:p>
            <a:pPr marL="342900" indent="-342900">
              <a:buFont typeface="Arial"/>
              <a:buChar char="•"/>
            </a:pPr>
            <a:r>
              <a:rPr lang="en-US" sz="2000">
                <a:latin typeface="Century Gothic"/>
              </a:rPr>
              <a:t>Map digital inclusion assets and resources available at regional, state, and federal levels.</a:t>
            </a:r>
          </a:p>
          <a:p>
            <a:endParaRPr lang="en-US" sz="2000">
              <a:latin typeface="Century Gothic"/>
            </a:endParaRPr>
          </a:p>
          <a:p>
            <a:pPr marL="342900" indent="-342900">
              <a:buFont typeface="Arial"/>
              <a:buChar char="•"/>
            </a:pPr>
            <a:r>
              <a:rPr lang="en-US" sz="2000">
                <a:latin typeface="Century Gothic"/>
              </a:rPr>
              <a:t>Develop a statewide Digital Navigator training program for libraries and their community partners. </a:t>
            </a:r>
          </a:p>
          <a:p>
            <a:endParaRPr lang="en-US" sz="2000">
              <a:latin typeface="Century Gothic"/>
            </a:endParaRPr>
          </a:p>
          <a:p>
            <a:pPr marL="342900" indent="-342900">
              <a:buFont typeface="Arial"/>
              <a:buChar char="•"/>
            </a:pPr>
            <a:r>
              <a:rPr lang="en-US" sz="2000">
                <a:latin typeface="Century Gothic"/>
              </a:rPr>
              <a:t>Establish a State-level presence to coordinate statewide efforts to target and eliminate digital equity gaps. </a:t>
            </a:r>
          </a:p>
        </p:txBody>
      </p:sp>
      <p:pic>
        <p:nvPicPr>
          <p:cNvPr id="18" name="Picture 17" descr="A close up of a logo&#10;&#10;Description automatically generated">
            <a:extLst>
              <a:ext uri="{FF2B5EF4-FFF2-40B4-BE49-F238E27FC236}">
                <a16:creationId xmlns:a16="http://schemas.microsoft.com/office/drawing/2014/main" id="{52A70E0D-8742-423A-88CD-F56610F4FC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3" name="TextBox 2">
            <a:extLst>
              <a:ext uri="{FF2B5EF4-FFF2-40B4-BE49-F238E27FC236}">
                <a16:creationId xmlns:a16="http://schemas.microsoft.com/office/drawing/2014/main" id="{F3052FBC-0134-4669-95BA-6A850CC4ADA6}"/>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3659842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0FC8-1348-4C8A-9B48-9E2EE86702F0}"/>
              </a:ext>
            </a:extLst>
          </p:cNvPr>
          <p:cNvSpPr>
            <a:spLocks noGrp="1"/>
          </p:cNvSpPr>
          <p:nvPr>
            <p:ph type="title"/>
          </p:nvPr>
        </p:nvSpPr>
        <p:spPr/>
        <p:txBody>
          <a:bodyPr>
            <a:normAutofit fontScale="90000"/>
          </a:bodyPr>
          <a:lstStyle/>
          <a:p>
            <a:r>
              <a:rPr lang="en-US">
                <a:latin typeface="Century Gothic"/>
              </a:rPr>
              <a:t>Thriving Digital Equity Ecosystems Across the Entire State</a:t>
            </a:r>
            <a:endParaRPr lang="en-US"/>
          </a:p>
        </p:txBody>
      </p:sp>
      <p:sp>
        <p:nvSpPr>
          <p:cNvPr id="4" name="Text Placeholder 3">
            <a:extLst>
              <a:ext uri="{FF2B5EF4-FFF2-40B4-BE49-F238E27FC236}">
                <a16:creationId xmlns:a16="http://schemas.microsoft.com/office/drawing/2014/main" id="{2F04319A-6896-4DD0-A8A5-2A84071B7426}"/>
              </a:ext>
            </a:extLst>
          </p:cNvPr>
          <p:cNvSpPr>
            <a:spLocks noGrp="1"/>
          </p:cNvSpPr>
          <p:nvPr>
            <p:ph type="body" sz="half" idx="2"/>
          </p:nvPr>
        </p:nvSpPr>
        <p:spPr/>
        <p:txBody>
          <a:bodyPr>
            <a:normAutofit fontScale="92500"/>
          </a:bodyPr>
          <a:lstStyle/>
          <a:p>
            <a:endParaRPr lang="en-US" sz="2000">
              <a:latin typeface="Century Gothic"/>
            </a:endParaRPr>
          </a:p>
          <a:p>
            <a:r>
              <a:rPr lang="en-US" sz="1800">
                <a:latin typeface="Century Gothic"/>
              </a:rPr>
              <a:t>Closing digital equity gaps will require the coordination, cooperation, and the intentional capacity-building of the many organizations supporting digital inclusion across New York. </a:t>
            </a:r>
          </a:p>
        </p:txBody>
      </p:sp>
      <p:sp>
        <p:nvSpPr>
          <p:cNvPr id="7" name="TextBox 6">
            <a:extLst>
              <a:ext uri="{FF2B5EF4-FFF2-40B4-BE49-F238E27FC236}">
                <a16:creationId xmlns:a16="http://schemas.microsoft.com/office/drawing/2014/main" id="{428A7E53-60DC-4888-BD9E-880C47DA8765}"/>
              </a:ext>
            </a:extLst>
          </p:cNvPr>
          <p:cNvSpPr txBox="1"/>
          <p:nvPr/>
        </p:nvSpPr>
        <p:spPr>
          <a:xfrm>
            <a:off x="6343651" y="556077"/>
            <a:ext cx="5546270"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latin typeface="Century Gothic"/>
              </a:rPr>
              <a:t>STRATEGIES</a:t>
            </a:r>
            <a:endParaRPr lang="en-US" sz="2000">
              <a:ea typeface="+mn-lt"/>
              <a:cs typeface="+mn-lt"/>
            </a:endParaRPr>
          </a:p>
          <a:p>
            <a:pPr algn="ctr"/>
            <a:endParaRPr lang="en-US" sz="2000">
              <a:latin typeface="Century Gothic"/>
              <a:ea typeface="+mn-lt"/>
              <a:cs typeface="+mn-lt"/>
            </a:endParaRPr>
          </a:p>
          <a:p>
            <a:pPr algn="ctr"/>
            <a:endParaRPr lang="en-US" sz="2000">
              <a:ea typeface="+mn-lt"/>
              <a:cs typeface="+mn-lt"/>
            </a:endParaRPr>
          </a:p>
          <a:p>
            <a:pPr marL="342900" indent="-342900">
              <a:buFont typeface="Arial,Sans-Serif"/>
              <a:buChar char="•"/>
            </a:pPr>
            <a:r>
              <a:rPr lang="en-US" sz="2000">
                <a:latin typeface="Century Gothic"/>
              </a:rPr>
              <a:t>Build open and accessible digital equity data portal.</a:t>
            </a:r>
            <a:endParaRPr lang="en-US">
              <a:latin typeface="Gill Sans MT" panose="020B0502020104020203"/>
            </a:endParaRPr>
          </a:p>
          <a:p>
            <a:pPr marL="342900" indent="-342900">
              <a:buFont typeface="Arial,Sans-Serif"/>
              <a:buChar char="•"/>
            </a:pPr>
            <a:endParaRPr lang="en-US" sz="2000">
              <a:latin typeface="Century Gothic"/>
            </a:endParaRPr>
          </a:p>
          <a:p>
            <a:pPr marL="342900" indent="-342900">
              <a:buFont typeface="Arial,Sans-Serif"/>
              <a:buChar char="•"/>
            </a:pPr>
            <a:r>
              <a:rPr lang="en-US" sz="2000">
                <a:latin typeface="Century Gothic"/>
              </a:rPr>
              <a:t>Develop and support place-based digital equity coalitions.</a:t>
            </a:r>
          </a:p>
          <a:p>
            <a:pPr marL="342900" indent="-342900">
              <a:buFont typeface="Arial,Sans-Serif"/>
              <a:buChar char="•"/>
            </a:pPr>
            <a:endParaRPr lang="en-US" sz="2000">
              <a:latin typeface="Century Gothic"/>
            </a:endParaRPr>
          </a:p>
          <a:p>
            <a:pPr marL="342900" indent="-342900">
              <a:buFont typeface="Arial,Sans-Serif"/>
              <a:buChar char="•"/>
            </a:pPr>
            <a:r>
              <a:rPr lang="en-US" sz="2000">
                <a:latin typeface="Century Gothic"/>
              </a:rPr>
              <a:t>Create regional or local digital equity plans.</a:t>
            </a:r>
          </a:p>
          <a:p>
            <a:pPr marL="342900" indent="-342900">
              <a:buFont typeface="Arial,Sans-Serif"/>
              <a:buChar char="•"/>
            </a:pPr>
            <a:endParaRPr lang="en-US" sz="2000">
              <a:latin typeface="Century Gothic"/>
            </a:endParaRPr>
          </a:p>
          <a:p>
            <a:pPr marL="342900" indent="-342900">
              <a:buFont typeface="Arial,Sans-Serif"/>
              <a:buChar char="•"/>
            </a:pPr>
            <a:r>
              <a:rPr lang="en-US" sz="2000">
                <a:latin typeface="Century Gothic"/>
              </a:rPr>
              <a:t>Shift digital inclusion priority efforts from building-restricted WiFi and device loaning models to household internet and device ownership models. </a:t>
            </a:r>
          </a:p>
          <a:p>
            <a:pPr marL="342900" indent="-342900">
              <a:buFont typeface="Arial,Sans-Serif"/>
              <a:buChar char="•"/>
            </a:pPr>
            <a:endParaRPr lang="en-US" sz="2000">
              <a:latin typeface="Century Gothic"/>
            </a:endParaRPr>
          </a:p>
          <a:p>
            <a:endParaRPr lang="en-US" sz="2000">
              <a:latin typeface="Century Gothic"/>
            </a:endParaRPr>
          </a:p>
          <a:p>
            <a:endParaRPr lang="en-US"/>
          </a:p>
        </p:txBody>
      </p:sp>
      <p:pic>
        <p:nvPicPr>
          <p:cNvPr id="18" name="Picture 17" descr="A close up of a logo&#10;&#10;Description automatically generated">
            <a:extLst>
              <a:ext uri="{FF2B5EF4-FFF2-40B4-BE49-F238E27FC236}">
                <a16:creationId xmlns:a16="http://schemas.microsoft.com/office/drawing/2014/main" id="{52A70E0D-8742-423A-88CD-F56610F4FC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3" name="TextBox 2">
            <a:extLst>
              <a:ext uri="{FF2B5EF4-FFF2-40B4-BE49-F238E27FC236}">
                <a16:creationId xmlns:a16="http://schemas.microsoft.com/office/drawing/2014/main" id="{9B2C6FD2-2D33-4CE5-B7FE-A6B78FFB00C6}"/>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731226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0FC8-1348-4C8A-9B48-9E2EE86702F0}"/>
              </a:ext>
            </a:extLst>
          </p:cNvPr>
          <p:cNvSpPr>
            <a:spLocks noGrp="1"/>
          </p:cNvSpPr>
          <p:nvPr>
            <p:ph type="title"/>
          </p:nvPr>
        </p:nvSpPr>
        <p:spPr/>
        <p:txBody>
          <a:bodyPr>
            <a:normAutofit fontScale="90000"/>
          </a:bodyPr>
          <a:lstStyle/>
          <a:p>
            <a:r>
              <a:rPr lang="en-US">
                <a:latin typeface="Century Gothic"/>
              </a:rPr>
              <a:t>A Shift from Digital Equity to Digital Justice</a:t>
            </a:r>
            <a:endParaRPr lang="en-US"/>
          </a:p>
        </p:txBody>
      </p:sp>
      <p:sp>
        <p:nvSpPr>
          <p:cNvPr id="4" name="Text Placeholder 3">
            <a:extLst>
              <a:ext uri="{FF2B5EF4-FFF2-40B4-BE49-F238E27FC236}">
                <a16:creationId xmlns:a16="http://schemas.microsoft.com/office/drawing/2014/main" id="{2F04319A-6896-4DD0-A8A5-2A84071B7426}"/>
              </a:ext>
            </a:extLst>
          </p:cNvPr>
          <p:cNvSpPr>
            <a:spLocks noGrp="1"/>
          </p:cNvSpPr>
          <p:nvPr>
            <p:ph type="body" sz="half" idx="2"/>
          </p:nvPr>
        </p:nvSpPr>
        <p:spPr/>
        <p:txBody>
          <a:bodyPr>
            <a:normAutofit lnSpcReduction="10000"/>
          </a:bodyPr>
          <a:lstStyle/>
          <a:p>
            <a:endParaRPr lang="en-US" sz="2000">
              <a:latin typeface="Century Gothic"/>
            </a:endParaRPr>
          </a:p>
          <a:p>
            <a:r>
              <a:rPr lang="en-US" sz="2000">
                <a:latin typeface="Century Gothic"/>
              </a:rPr>
              <a:t>It's impossible to separate the root causes of digital inequity from the root causes of racism, opportunity gaps, and other systems of oppression.</a:t>
            </a:r>
          </a:p>
        </p:txBody>
      </p:sp>
      <p:sp>
        <p:nvSpPr>
          <p:cNvPr id="7" name="TextBox 6">
            <a:extLst>
              <a:ext uri="{FF2B5EF4-FFF2-40B4-BE49-F238E27FC236}">
                <a16:creationId xmlns:a16="http://schemas.microsoft.com/office/drawing/2014/main" id="{428A7E53-60DC-4888-BD9E-880C47DA8765}"/>
              </a:ext>
            </a:extLst>
          </p:cNvPr>
          <p:cNvSpPr txBox="1"/>
          <p:nvPr/>
        </p:nvSpPr>
        <p:spPr>
          <a:xfrm>
            <a:off x="6343651" y="556077"/>
            <a:ext cx="5546270"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latin typeface="Century Gothic"/>
                <a:ea typeface="+mn-lt"/>
                <a:cs typeface="+mn-lt"/>
              </a:rPr>
              <a:t>STRATEGIES</a:t>
            </a:r>
          </a:p>
          <a:p>
            <a:pPr algn="ctr"/>
            <a:endParaRPr lang="en-US" sz="2000">
              <a:latin typeface="Century Gothic"/>
            </a:endParaRPr>
          </a:p>
          <a:p>
            <a:pPr algn="ctr"/>
            <a:endParaRPr lang="en-US" sz="2000">
              <a:ea typeface="+mn-lt"/>
              <a:cs typeface="+mn-lt"/>
            </a:endParaRPr>
          </a:p>
          <a:p>
            <a:pPr marL="342900" indent="-342900">
              <a:buFont typeface="Arial,Sans-Serif"/>
              <a:buChar char="•"/>
            </a:pPr>
            <a:r>
              <a:rPr lang="en-US" sz="2000">
                <a:latin typeface="Century Gothic"/>
              </a:rPr>
              <a:t>Develop a diversity, equity, and inclusion framework to guide the development and evaluation of digital equity work. </a:t>
            </a:r>
            <a:endParaRPr lang="en-US">
              <a:latin typeface="Gill Sans MT" panose="020B0502020104020203"/>
            </a:endParaRPr>
          </a:p>
          <a:p>
            <a:pPr marL="342900" indent="-342900">
              <a:buFont typeface="Arial,Sans-Serif"/>
              <a:buChar char="•"/>
            </a:pPr>
            <a:endParaRPr lang="en-US" sz="2000">
              <a:latin typeface="Century Gothic"/>
            </a:endParaRPr>
          </a:p>
          <a:p>
            <a:pPr marL="342900" indent="-342900">
              <a:buFont typeface="Arial,Sans-Serif"/>
              <a:buChar char="•"/>
            </a:pPr>
            <a:r>
              <a:rPr lang="en-US" sz="2000">
                <a:latin typeface="Century Gothic"/>
              </a:rPr>
              <a:t>Center racial equity as a driver of the work, not just an outcome of the work.  </a:t>
            </a:r>
          </a:p>
          <a:p>
            <a:pPr marL="342900" indent="-342900">
              <a:buFont typeface="Arial,Sans-Serif"/>
              <a:buChar char="•"/>
            </a:pPr>
            <a:endParaRPr lang="en-US" sz="2000">
              <a:latin typeface="Century Gothic"/>
            </a:endParaRPr>
          </a:p>
          <a:p>
            <a:pPr marL="342900" indent="-342900">
              <a:buFont typeface="Arial,Sans-Serif"/>
              <a:buChar char="•"/>
            </a:pPr>
            <a:r>
              <a:rPr lang="en-US" sz="2000">
                <a:latin typeface="Century Gothic"/>
              </a:rPr>
              <a:t>Allow broadband infrastructure funds to support community-driven networking solutions. </a:t>
            </a:r>
          </a:p>
          <a:p>
            <a:pPr marL="342900" indent="-342900">
              <a:buFont typeface="Arial,Sans-Serif"/>
              <a:buChar char="•"/>
            </a:pPr>
            <a:endParaRPr lang="en-US" sz="2000">
              <a:latin typeface="Century Gothic"/>
            </a:endParaRPr>
          </a:p>
          <a:p>
            <a:pPr marL="342900" indent="-342900">
              <a:buFont typeface="Arial,Sans-Serif"/>
              <a:buChar char="•"/>
            </a:pPr>
            <a:r>
              <a:rPr lang="en-US" sz="2000">
                <a:latin typeface="Century Gothic"/>
              </a:rPr>
              <a:t>Make available data demonstrating the effectiveness of broadband infrastructure investments.</a:t>
            </a:r>
          </a:p>
          <a:p>
            <a:pPr algn="ctr"/>
            <a:endParaRPr lang="en-US" sz="2000">
              <a:latin typeface="Century Gothic"/>
            </a:endParaRPr>
          </a:p>
        </p:txBody>
      </p:sp>
      <p:pic>
        <p:nvPicPr>
          <p:cNvPr id="18" name="Picture 17" descr="A close up of a logo&#10;&#10;Description automatically generated">
            <a:extLst>
              <a:ext uri="{FF2B5EF4-FFF2-40B4-BE49-F238E27FC236}">
                <a16:creationId xmlns:a16="http://schemas.microsoft.com/office/drawing/2014/main" id="{52A70E0D-8742-423A-88CD-F56610F4FC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0676" y="5849859"/>
            <a:ext cx="1629295" cy="896112"/>
          </a:xfrm>
          <a:prstGeom prst="rect">
            <a:avLst/>
          </a:prstGeom>
        </p:spPr>
      </p:pic>
      <p:sp>
        <p:nvSpPr>
          <p:cNvPr id="3" name="TextBox 2">
            <a:extLst>
              <a:ext uri="{FF2B5EF4-FFF2-40B4-BE49-F238E27FC236}">
                <a16:creationId xmlns:a16="http://schemas.microsoft.com/office/drawing/2014/main" id="{DD2F50A2-670C-436E-9A17-11E7F06ECE1B}"/>
              </a:ext>
            </a:extLst>
          </p:cNvPr>
          <p:cNvSpPr txBox="1"/>
          <p:nvPr/>
        </p:nvSpPr>
        <p:spPr>
          <a:xfrm>
            <a:off x="650742" y="6506218"/>
            <a:ext cx="10296906" cy="307777"/>
          </a:xfrm>
          <a:prstGeom prst="rect">
            <a:avLst/>
          </a:prstGeom>
          <a:noFill/>
        </p:spPr>
        <p:txBody>
          <a:bodyPr wrap="square" rtlCol="0">
            <a:spAutoFit/>
          </a:bodyPr>
          <a:lstStyle/>
          <a:p>
            <a:r>
              <a:rPr lang="en-US" sz="1400">
                <a:latin typeface="Avenir Light" panose="020B0402020203020204" pitchFamily="34" charset="77"/>
                <a:cs typeface="Assistant Light" pitchFamily="2" charset="-79"/>
              </a:rPr>
              <a:t>NEW YORK STATE OFFICE OF CULTURAL EDUCATION     Museum  ・ Library ・  Archives ・  PBS ・  Summer School of the Arts </a:t>
            </a:r>
          </a:p>
        </p:txBody>
      </p:sp>
    </p:spTree>
    <p:extLst>
      <p:ext uri="{BB962C8B-B14F-4D97-AF65-F5344CB8AC3E}">
        <p14:creationId xmlns:p14="http://schemas.microsoft.com/office/powerpoint/2010/main" val="3576251660"/>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0</TotalTime>
  <Words>1356</Words>
  <Application>Microsoft Macintosh PowerPoint</Application>
  <PresentationFormat>Widescreen</PresentationFormat>
  <Paragraphs>130</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Arial,Sans-Serif</vt:lpstr>
      <vt:lpstr>Assistant Light</vt:lpstr>
      <vt:lpstr>Avenir Light</vt:lpstr>
      <vt:lpstr>Calibri</vt:lpstr>
      <vt:lpstr>Century Gothic</vt:lpstr>
      <vt:lpstr>Gill Sans MT</vt:lpstr>
      <vt:lpstr>Verdana</vt:lpstr>
      <vt:lpstr>Parcel</vt:lpstr>
      <vt:lpstr>Achieving Digital Equity in New York: </vt:lpstr>
      <vt:lpstr>background</vt:lpstr>
      <vt:lpstr>Disparities Around Income and Race</vt:lpstr>
      <vt:lpstr>Digital Equity and Schools</vt:lpstr>
      <vt:lpstr>Government Efforts to Address Digital Inequity</vt:lpstr>
      <vt:lpstr>Outline for collaborative change</vt:lpstr>
      <vt:lpstr>State-level prioritization of Digital Inclusion work</vt:lpstr>
      <vt:lpstr>Thriving Digital Equity Ecosystems Across the Entire State</vt:lpstr>
      <vt:lpstr>A Shift from Digital Equity to Digital Justice</vt:lpstr>
      <vt:lpstr>Next Steps</vt:lpstr>
      <vt:lpstr>American Rescue Plan Act (ARPA)</vt:lpstr>
      <vt:lpstr>Looking Back on 2020/2021</vt:lpstr>
      <vt:lpstr>Looking ahead to 2021/2022  Opportunties to Work togheter!</vt:lpstr>
      <vt:lpstr>Looking Beyond  Next Year</vt:lpstr>
      <vt:lpstr>Resources and Links</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McFadden</dc:creator>
  <cp:lastModifiedBy>Microsoft Office User</cp:lastModifiedBy>
  <cp:revision>158</cp:revision>
  <cp:lastPrinted>2021-09-22T14:05:31Z</cp:lastPrinted>
  <dcterms:created xsi:type="dcterms:W3CDTF">2021-05-19T17:56:10Z</dcterms:created>
  <dcterms:modified xsi:type="dcterms:W3CDTF">2021-09-22T14:14:50Z</dcterms:modified>
</cp:coreProperties>
</file>